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3" r:id="rId33"/>
    <p:sldId id="304" r:id="rId34"/>
  </p:sldIdLst>
  <p:sldSz cx="10058400" cy="7772400"/>
  <p:notesSz cx="10058400" cy="7772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901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79022" y="1011488"/>
            <a:ext cx="670035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67659" y="5679535"/>
            <a:ext cx="5923081" cy="1031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1">
                <a:solidFill>
                  <a:schemeClr val="fol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1">
                <a:solidFill>
                  <a:schemeClr val="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1">
                <a:solidFill>
                  <a:schemeClr val="fol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1">
                <a:solidFill>
                  <a:schemeClr val="fol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2.png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824471" y="565416"/>
            <a:ext cx="439420" cy="475615"/>
          </a:xfrm>
          <a:custGeom>
            <a:avLst/>
            <a:gdLst/>
            <a:ahLst/>
            <a:cxnLst/>
            <a:rect l="l" t="t" r="r" b="b"/>
            <a:pathLst>
              <a:path w="439419" h="475615">
                <a:moveTo>
                  <a:pt x="438912" y="0"/>
                </a:moveTo>
                <a:lnTo>
                  <a:pt x="0" y="0"/>
                </a:lnTo>
                <a:lnTo>
                  <a:pt x="0" y="422135"/>
                </a:lnTo>
                <a:lnTo>
                  <a:pt x="0" y="475475"/>
                </a:lnTo>
                <a:lnTo>
                  <a:pt x="438912" y="475475"/>
                </a:lnTo>
                <a:lnTo>
                  <a:pt x="438912" y="422135"/>
                </a:lnTo>
                <a:lnTo>
                  <a:pt x="438912" y="0"/>
                </a:lnTo>
                <a:close/>
              </a:path>
            </a:pathLst>
          </a:custGeom>
          <a:solidFill>
            <a:srgbClr val="BF504D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07008" y="565404"/>
            <a:ext cx="329183" cy="475487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947927" y="987551"/>
            <a:ext cx="422275" cy="475615"/>
          </a:xfrm>
          <a:custGeom>
            <a:avLst/>
            <a:gdLst/>
            <a:ahLst/>
            <a:cxnLst/>
            <a:rect l="l" t="t" r="r" b="b"/>
            <a:pathLst>
              <a:path w="422275" h="475615">
                <a:moveTo>
                  <a:pt x="422147" y="475488"/>
                </a:moveTo>
                <a:lnTo>
                  <a:pt x="0" y="475488"/>
                </a:lnTo>
                <a:lnTo>
                  <a:pt x="0" y="0"/>
                </a:lnTo>
                <a:lnTo>
                  <a:pt x="422147" y="0"/>
                </a:lnTo>
                <a:lnTo>
                  <a:pt x="422147" y="475488"/>
                </a:lnTo>
                <a:close/>
              </a:path>
            </a:pathLst>
          </a:custGeom>
          <a:solidFill>
            <a:srgbClr val="80008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9" name="bg 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33400" y="914400"/>
            <a:ext cx="8593835" cy="548640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168908" y="457200"/>
            <a:ext cx="32384" cy="1053465"/>
          </a:xfrm>
          <a:custGeom>
            <a:avLst/>
            <a:gdLst/>
            <a:ahLst/>
            <a:cxnLst/>
            <a:rect l="l" t="t" r="r" b="b"/>
            <a:pathLst>
              <a:path w="32384" h="1053465">
                <a:moveTo>
                  <a:pt x="32004" y="1053083"/>
                </a:moveTo>
                <a:lnTo>
                  <a:pt x="0" y="1053083"/>
                </a:lnTo>
                <a:lnTo>
                  <a:pt x="0" y="0"/>
                </a:lnTo>
                <a:lnTo>
                  <a:pt x="32004" y="0"/>
                </a:lnTo>
                <a:lnTo>
                  <a:pt x="32004" y="1053083"/>
                </a:lnTo>
                <a:close/>
              </a:path>
            </a:pathLst>
          </a:custGeom>
          <a:solidFill>
            <a:srgbClr val="EDEBE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0703" y="1544821"/>
            <a:ext cx="8068945" cy="130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1">
                <a:solidFill>
                  <a:schemeClr val="fol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0703" y="2836647"/>
            <a:ext cx="8072755" cy="38982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1">
                <a:solidFill>
                  <a:schemeClr val="hlink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67735" y="6830045"/>
            <a:ext cx="2720975" cy="3606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Cryptography</a:t>
            </a:r>
            <a:r>
              <a:rPr spc="-60" dirty="0"/>
              <a:t> </a:t>
            </a:r>
            <a:r>
              <a:rPr dirty="0"/>
              <a:t>&amp;</a:t>
            </a:r>
            <a:r>
              <a:rPr spc="-5" dirty="0"/>
              <a:t> Network</a:t>
            </a:r>
            <a:r>
              <a:rPr spc="-10" dirty="0"/>
              <a:t> </a:t>
            </a:r>
            <a:r>
              <a:rPr dirty="0"/>
              <a:t>Security</a:t>
            </a:r>
            <a:r>
              <a:rPr spc="-30" dirty="0"/>
              <a:t> </a:t>
            </a:r>
            <a:r>
              <a:rPr dirty="0"/>
              <a:t>-</a:t>
            </a:r>
            <a:r>
              <a:rPr spc="-15" dirty="0"/>
              <a:t> </a:t>
            </a:r>
            <a:r>
              <a:rPr spc="-5" dirty="0"/>
              <a:t>Behrouz</a:t>
            </a:r>
            <a:endParaRPr spc="-5" dirty="0"/>
          </a:p>
          <a:p>
            <a:pPr marL="992505">
              <a:lnSpc>
                <a:spcPct val="100000"/>
              </a:lnSpc>
            </a:pPr>
            <a:r>
              <a:rPr spc="5" dirty="0"/>
              <a:t>A.</a:t>
            </a:r>
            <a:r>
              <a:rPr spc="-45" dirty="0"/>
              <a:t> </a:t>
            </a:r>
            <a:r>
              <a:rPr spc="-10" dirty="0"/>
              <a:t>Forouzan</a:t>
            </a:r>
            <a:endParaRPr spc="-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82873" y="6921482"/>
            <a:ext cx="206375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98989"/>
                </a:solidFill>
                <a:latin typeface="Calibri" panose="020F0502020204030204"/>
                <a:cs typeface="Calibri" panose="020F0502020204030204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1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825500" y="990600"/>
            <a:ext cx="810958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3600"/>
              <a:t>Computer Network Security </a:t>
            </a:r>
            <a:endParaRPr lang="en-US" sz="3600"/>
          </a:p>
          <a:p>
            <a:pPr algn="ctr"/>
            <a:endParaRPr lang="en-US" sz="3600"/>
          </a:p>
          <a:p>
            <a:pPr algn="ctr"/>
            <a:r>
              <a:rPr lang="en-US" sz="3600"/>
              <a:t>TE - IT </a:t>
            </a:r>
            <a:endParaRPr lang="en-US" sz="3600"/>
          </a:p>
          <a:p>
            <a:pPr algn="ctr"/>
            <a:endParaRPr lang="en-US" sz="3600"/>
          </a:p>
          <a:p>
            <a:pPr algn="ctr"/>
            <a:endParaRPr lang="en-US" sz="3600"/>
          </a:p>
          <a:p>
            <a:pPr algn="ctr"/>
            <a:r>
              <a:rPr lang="en-US" sz="3600"/>
              <a:t>Lecture -</a:t>
            </a:r>
            <a:r>
              <a:rPr lang="en-IN" altLang="en-US" sz="3600"/>
              <a:t>23</a:t>
            </a:r>
            <a:endParaRPr lang="en-US" sz="3600"/>
          </a:p>
          <a:p>
            <a:pPr algn="ctr"/>
            <a:r>
              <a:rPr lang="en-US" sz="3600"/>
              <a:t> </a:t>
            </a:r>
            <a:r>
              <a:rPr lang="en-IN" altLang="en-US" sz="3600"/>
              <a:t>14</a:t>
            </a:r>
            <a:r>
              <a:rPr lang="en-US" sz="3600"/>
              <a:t>/09/2021 </a:t>
            </a:r>
            <a:endParaRPr lang="en-US" sz="3600"/>
          </a:p>
          <a:p>
            <a:pPr algn="ctr"/>
            <a:endParaRPr lang="en-US" sz="3600"/>
          </a:p>
          <a:p>
            <a:pPr algn="ctr"/>
            <a:endParaRPr lang="en-US" sz="3600"/>
          </a:p>
          <a:p>
            <a:pPr algn="ctr"/>
            <a:r>
              <a:rPr lang="en-US" sz="3600"/>
              <a:t>Session: 1</a:t>
            </a:r>
            <a:r>
              <a:rPr lang="en-IN" altLang="en-US" sz="3600"/>
              <a:t>1</a:t>
            </a:r>
            <a:r>
              <a:rPr lang="en-US" sz="3600"/>
              <a:t>:</a:t>
            </a:r>
            <a:r>
              <a:rPr lang="en-IN" altLang="en-US" sz="3600"/>
              <a:t>0</a:t>
            </a:r>
            <a:r>
              <a:rPr lang="en-US" sz="3600"/>
              <a:t>0 - 1:</a:t>
            </a:r>
            <a:r>
              <a:rPr lang="en-IN" altLang="en-US" sz="3600"/>
              <a:t>00</a:t>
            </a:r>
            <a:r>
              <a:rPr lang="en-US" sz="3600"/>
              <a:t> </a:t>
            </a:r>
            <a:r>
              <a:rPr lang="en-IN" altLang="en-US" sz="3600"/>
              <a:t>P</a:t>
            </a:r>
            <a:r>
              <a:rPr lang="en-US" sz="3600"/>
              <a:t>M</a:t>
            </a:r>
            <a:endParaRPr lang="en-US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9022" y="950456"/>
            <a:ext cx="18897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1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1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om</a:t>
            </a:r>
            <a:r>
              <a:rPr sz="2800" i="1" spc="-1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spc="-1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800" i="1" spc="-1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es</a:t>
            </a:r>
            <a:r>
              <a:rPr sz="2800" i="1" spc="-1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sion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71110" y="2384617"/>
            <a:ext cx="3914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8450" algn="l"/>
              </a:tabLst>
            </a:pP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spc="-3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16.4	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000" i="1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spc="-5" dirty="0">
                <a:latin typeface="Times New Roman" panose="02020603050405020304"/>
                <a:cs typeface="Times New Roman" panose="02020603050405020304"/>
              </a:rPr>
              <a:t>compressed</a:t>
            </a:r>
            <a:r>
              <a:rPr sz="2000" i="1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message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70431" y="3590544"/>
            <a:ext cx="7668767" cy="1667256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1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600" y="647700"/>
            <a:ext cx="8763000" cy="76200"/>
          </a:xfrm>
          <a:custGeom>
            <a:avLst/>
            <a:gdLst/>
            <a:ahLst/>
            <a:cxnLst/>
            <a:rect l="l" t="t" r="r" b="b"/>
            <a:pathLst>
              <a:path w="8763000" h="76200">
                <a:moveTo>
                  <a:pt x="8763000" y="76200"/>
                </a:moveTo>
                <a:lnTo>
                  <a:pt x="0" y="76200"/>
                </a:lnTo>
                <a:lnTo>
                  <a:pt x="0" y="0"/>
                </a:lnTo>
                <a:lnTo>
                  <a:pt x="8763000" y="0"/>
                </a:lnTo>
                <a:lnTo>
                  <a:pt x="8763000" y="7620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09600" y="1591055"/>
            <a:ext cx="8763000" cy="20320"/>
          </a:xfrm>
          <a:custGeom>
            <a:avLst/>
            <a:gdLst/>
            <a:ahLst/>
            <a:cxnLst/>
            <a:rect l="l" t="t" r="r" b="b"/>
            <a:pathLst>
              <a:path w="8763000" h="20319">
                <a:moveTo>
                  <a:pt x="8763000" y="19812"/>
                </a:moveTo>
                <a:lnTo>
                  <a:pt x="0" y="19812"/>
                </a:lnTo>
                <a:lnTo>
                  <a:pt x="0" y="0"/>
                </a:lnTo>
                <a:lnTo>
                  <a:pt x="8763000" y="0"/>
                </a:lnTo>
                <a:lnTo>
                  <a:pt x="8763000" y="19812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0678" y="784421"/>
            <a:ext cx="5938520" cy="698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  <a:tabLst>
                <a:tab pos="17081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32.20	</a:t>
            </a:r>
            <a:r>
              <a:rPr sz="2000" dirty="0">
                <a:solidFill>
                  <a:srgbClr val="000000"/>
                </a:solidFill>
              </a:rPr>
              <a:t>A</a:t>
            </a:r>
            <a:r>
              <a:rPr sz="2000" spc="-5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scenario</a:t>
            </a:r>
            <a:r>
              <a:rPr sz="2000" spc="-4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in</a:t>
            </a:r>
            <a:r>
              <a:rPr sz="2000" spc="-2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which</a:t>
            </a:r>
            <a:r>
              <a:rPr sz="2000" spc="-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an</a:t>
            </a:r>
            <a:r>
              <a:rPr sz="2000" spc="-10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e-mail</a:t>
            </a:r>
            <a:r>
              <a:rPr sz="2000" spc="-40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message</a:t>
            </a:r>
            <a:r>
              <a:rPr sz="2000" spc="-3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is</a:t>
            </a:r>
            <a:endParaRPr sz="2000">
              <a:latin typeface="Times New Roman" panose="02020603050405020304"/>
              <a:cs typeface="Times New Roman" panose="02020603050405020304"/>
            </a:endParaRPr>
          </a:p>
          <a:p>
            <a:pPr marL="532130" algn="ctr">
              <a:lnSpc>
                <a:spcPct val="100000"/>
              </a:lnSpc>
              <a:spcBef>
                <a:spcPts val="15"/>
              </a:spcBef>
            </a:pPr>
            <a:r>
              <a:rPr sz="2000" dirty="0">
                <a:solidFill>
                  <a:srgbClr val="000000"/>
                </a:solidFill>
              </a:rPr>
              <a:t>authenticated</a:t>
            </a:r>
            <a:r>
              <a:rPr sz="2000" spc="-80" dirty="0">
                <a:solidFill>
                  <a:srgbClr val="000000"/>
                </a:solidFill>
              </a:rPr>
              <a:t> </a:t>
            </a:r>
            <a:r>
              <a:rPr sz="2000" spc="5" dirty="0">
                <a:solidFill>
                  <a:srgbClr val="000000"/>
                </a:solidFill>
              </a:rPr>
              <a:t>and</a:t>
            </a:r>
            <a:r>
              <a:rPr sz="2000" spc="-60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encrypted</a:t>
            </a:r>
            <a:endParaRPr sz="2000"/>
          </a:p>
        </p:txBody>
      </p:sp>
      <p:sp>
        <p:nvSpPr>
          <p:cNvPr id="5" name="object 5"/>
          <p:cNvSpPr/>
          <p:nvPr/>
        </p:nvSpPr>
        <p:spPr>
          <a:xfrm>
            <a:off x="609600" y="6819900"/>
            <a:ext cx="8763000" cy="76200"/>
          </a:xfrm>
          <a:custGeom>
            <a:avLst/>
            <a:gdLst/>
            <a:ahLst/>
            <a:cxnLst/>
            <a:rect l="l" t="t" r="r" b="b"/>
            <a:pathLst>
              <a:path w="8763000" h="76200">
                <a:moveTo>
                  <a:pt x="8763000" y="76200"/>
                </a:moveTo>
                <a:lnTo>
                  <a:pt x="0" y="76200"/>
                </a:lnTo>
                <a:lnTo>
                  <a:pt x="0" y="0"/>
                </a:lnTo>
                <a:lnTo>
                  <a:pt x="8763000" y="0"/>
                </a:lnTo>
                <a:lnTo>
                  <a:pt x="8763000" y="7620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39368" y="1824228"/>
            <a:ext cx="7723631" cy="4805171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2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2852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spc="-5" dirty="0">
                <a:latin typeface="Times New Roman" panose="02020603050405020304"/>
                <a:cs typeface="Times New Roman" panose="02020603050405020304"/>
              </a:rPr>
              <a:t>PG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1800" i="1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1800" i="1" spc="-1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1800" i="1" spc="10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1800" i="1" spc="-1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1800" i="1" spc="1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s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9022" y="1011488"/>
            <a:ext cx="61398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nfid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nt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lit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800" i="1" spc="-8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with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2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One-Time</a:t>
            </a:r>
            <a:r>
              <a:rPr sz="2800" i="1" spc="-1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Session</a:t>
            </a:r>
            <a:r>
              <a:rPr sz="2800" i="1" spc="-3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Key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53685" y="2156018"/>
            <a:ext cx="3934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8450" algn="l"/>
              </a:tabLst>
            </a:pP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spc="-3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16.5	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000" i="1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confidential</a:t>
            </a:r>
            <a:r>
              <a:rPr sz="2000" i="1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spc="5" dirty="0">
                <a:latin typeface="Times New Roman" panose="02020603050405020304"/>
                <a:cs typeface="Times New Roman" panose="02020603050405020304"/>
              </a:rPr>
              <a:t>message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521208" y="3124200"/>
            <a:ext cx="9003791" cy="2961131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4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703" y="1698788"/>
            <a:ext cx="8072755" cy="1304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rgbClr val="8C008C"/>
                </a:solidFill>
              </a:rPr>
              <a:t>C</a:t>
            </a:r>
            <a:r>
              <a:rPr spc="-5" dirty="0"/>
              <a:t>ode</a:t>
            </a:r>
            <a:r>
              <a:rPr spc="-45" dirty="0"/>
              <a:t> </a:t>
            </a:r>
            <a:r>
              <a:rPr spc="-5" dirty="0"/>
              <a:t>Conversion</a:t>
            </a:r>
            <a:endParaRPr spc="-5" dirty="0"/>
          </a:p>
          <a:p>
            <a:pPr marL="12700" marR="5080">
              <a:lnSpc>
                <a:spcPct val="100000"/>
              </a:lnSpc>
              <a:tabLst>
                <a:tab pos="1310640" algn="l"/>
                <a:tab pos="2466340" algn="l"/>
                <a:tab pos="3869690" algn="l"/>
                <a:tab pos="4358640" algn="l"/>
                <a:tab pos="5196840" algn="l"/>
                <a:tab pos="5587365" algn="l"/>
                <a:tab pos="6411595" algn="l"/>
              </a:tabLst>
            </a:pPr>
            <a:r>
              <a:rPr spc="-10" dirty="0">
                <a:solidFill>
                  <a:srgbClr val="000000"/>
                </a:solidFill>
              </a:rPr>
              <a:t>A</a:t>
            </a:r>
            <a:r>
              <a:rPr spc="-5" dirty="0">
                <a:solidFill>
                  <a:srgbClr val="000000"/>
                </a:solidFill>
              </a:rPr>
              <a:t>no</a:t>
            </a:r>
            <a:r>
              <a:rPr dirty="0">
                <a:solidFill>
                  <a:srgbClr val="000000"/>
                </a:solidFill>
              </a:rPr>
              <a:t>t</a:t>
            </a:r>
            <a:r>
              <a:rPr spc="20" dirty="0">
                <a:solidFill>
                  <a:srgbClr val="000000"/>
                </a:solidFill>
              </a:rPr>
              <a:t>h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spc="-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s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spc="-5" dirty="0">
                <a:solidFill>
                  <a:srgbClr val="000000"/>
                </a:solidFill>
              </a:rPr>
              <a:t>r</a:t>
            </a:r>
            <a:r>
              <a:rPr spc="-20" dirty="0">
                <a:solidFill>
                  <a:srgbClr val="000000"/>
                </a:solidFill>
              </a:rPr>
              <a:t>v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spc="-20" dirty="0">
                <a:solidFill>
                  <a:srgbClr val="000000"/>
                </a:solidFill>
              </a:rPr>
              <a:t>c</a:t>
            </a:r>
            <a:r>
              <a:rPr spc="-5" dirty="0">
                <a:solidFill>
                  <a:srgbClr val="000000"/>
                </a:solidFill>
              </a:rPr>
              <a:t>e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p</a:t>
            </a:r>
            <a:r>
              <a:rPr spc="-114" dirty="0">
                <a:solidFill>
                  <a:srgbClr val="000000"/>
                </a:solidFill>
              </a:rPr>
              <a:t>r</a:t>
            </a:r>
            <a:r>
              <a:rPr spc="20" dirty="0">
                <a:solidFill>
                  <a:srgbClr val="000000"/>
                </a:solidFill>
              </a:rPr>
              <a:t>o</a:t>
            </a:r>
            <a:r>
              <a:rPr spc="-20" dirty="0">
                <a:solidFill>
                  <a:srgbClr val="000000"/>
                </a:solidFill>
              </a:rPr>
              <a:t>v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spc="-5" dirty="0">
                <a:solidFill>
                  <a:srgbClr val="000000"/>
                </a:solidFill>
              </a:rPr>
              <a:t>d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spc="-5" dirty="0">
                <a:solidFill>
                  <a:srgbClr val="000000"/>
                </a:solidFill>
              </a:rPr>
              <a:t>d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by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10" dirty="0">
                <a:solidFill>
                  <a:srgbClr val="000000"/>
                </a:solidFill>
              </a:rPr>
              <a:t>P</a:t>
            </a:r>
            <a:r>
              <a:rPr spc="-15" dirty="0">
                <a:solidFill>
                  <a:srgbClr val="000000"/>
                </a:solidFill>
              </a:rPr>
              <a:t>G</a:t>
            </a:r>
            <a:r>
              <a:rPr spc="-5" dirty="0">
                <a:solidFill>
                  <a:srgbClr val="000000"/>
                </a:solidFill>
              </a:rPr>
              <a:t>P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spc="-5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10" dirty="0">
                <a:solidFill>
                  <a:srgbClr val="000000"/>
                </a:solidFill>
              </a:rPr>
              <a:t>c</a:t>
            </a:r>
            <a:r>
              <a:rPr spc="-5" dirty="0">
                <a:solidFill>
                  <a:srgbClr val="000000"/>
                </a:solidFill>
              </a:rPr>
              <a:t>ode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20" dirty="0">
                <a:solidFill>
                  <a:srgbClr val="000000"/>
                </a:solidFill>
              </a:rPr>
              <a:t>c</a:t>
            </a:r>
            <a:r>
              <a:rPr spc="-5" dirty="0">
                <a:solidFill>
                  <a:srgbClr val="000000"/>
                </a:solidFill>
              </a:rPr>
              <a:t>o</a:t>
            </a:r>
            <a:r>
              <a:rPr spc="20" dirty="0">
                <a:solidFill>
                  <a:srgbClr val="000000"/>
                </a:solidFill>
              </a:rPr>
              <a:t>n</a:t>
            </a:r>
            <a:r>
              <a:rPr spc="-20" dirty="0">
                <a:solidFill>
                  <a:srgbClr val="000000"/>
                </a:solidFill>
              </a:rPr>
              <a:t>ve</a:t>
            </a:r>
            <a:r>
              <a:rPr spc="-5" dirty="0">
                <a:solidFill>
                  <a:srgbClr val="000000"/>
                </a:solidFill>
              </a:rPr>
              <a:t>rs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spc="-5" dirty="0">
                <a:solidFill>
                  <a:srgbClr val="000000"/>
                </a:solidFill>
              </a:rPr>
              <a:t>on.  </a:t>
            </a:r>
            <a:r>
              <a:rPr spc="-10" dirty="0">
                <a:solidFill>
                  <a:srgbClr val="000000"/>
                </a:solidFill>
              </a:rPr>
              <a:t>PGP</a:t>
            </a:r>
            <a:r>
              <a:rPr spc="-5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uses</a:t>
            </a:r>
            <a:r>
              <a:rPr spc="1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Radix-64 conversion.</a:t>
            </a:r>
            <a:endParaRPr spc="-5" dirty="0">
              <a:solidFill>
                <a:srgbClr val="00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0703" y="4272868"/>
            <a:ext cx="5977255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Segme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nt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atio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PGP</a:t>
            </a:r>
            <a:r>
              <a:rPr sz="2800" i="1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allows</a:t>
            </a:r>
            <a:r>
              <a:rPr sz="2800" i="1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segmentation</a:t>
            </a:r>
            <a:r>
              <a:rPr sz="2800" i="1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i="1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message.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26616" y="1011488"/>
            <a:ext cx="23723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8C008C"/>
                </a:solidFill>
              </a:rPr>
              <a:t>P</a:t>
            </a:r>
            <a:r>
              <a:rPr spc="-10" dirty="0"/>
              <a:t>GP</a:t>
            </a:r>
            <a:r>
              <a:rPr spc="-145" dirty="0"/>
              <a:t> </a:t>
            </a:r>
            <a:r>
              <a:rPr spc="-5" dirty="0"/>
              <a:t>Algorithms</a:t>
            </a:r>
            <a:endParaRPr spc="-5" dirty="0"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73579" y="1775460"/>
            <a:ext cx="6560820" cy="5387340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5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691639" y="1196339"/>
            <a:ext cx="6614159" cy="589026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6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225295" y="1225296"/>
            <a:ext cx="8266175" cy="570890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7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69263" y="2103120"/>
            <a:ext cx="8122919" cy="356920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1</a:t>
            </a:r>
            <a:r>
              <a:rPr dirty="0"/>
              <a:t>8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00" y="457199"/>
            <a:ext cx="9144000" cy="1379220"/>
          </a:xfrm>
          <a:custGeom>
            <a:avLst/>
            <a:gdLst/>
            <a:ahLst/>
            <a:cxnLst/>
            <a:rect l="l" t="t" r="r" b="b"/>
            <a:pathLst>
              <a:path w="9144000" h="1379220">
                <a:moveTo>
                  <a:pt x="0" y="7620"/>
                </a:moveTo>
                <a:lnTo>
                  <a:pt x="0" y="0"/>
                </a:lnTo>
                <a:lnTo>
                  <a:pt x="9144000" y="0"/>
                </a:lnTo>
                <a:lnTo>
                  <a:pt x="7619" y="0"/>
                </a:lnTo>
                <a:lnTo>
                  <a:pt x="0" y="7620"/>
                </a:lnTo>
                <a:close/>
              </a:path>
              <a:path w="9144000" h="1379220">
                <a:moveTo>
                  <a:pt x="7619" y="1371600"/>
                </a:moveTo>
                <a:lnTo>
                  <a:pt x="0" y="1365504"/>
                </a:lnTo>
                <a:lnTo>
                  <a:pt x="0" y="7620"/>
                </a:lnTo>
                <a:lnTo>
                  <a:pt x="7619" y="0"/>
                </a:lnTo>
                <a:lnTo>
                  <a:pt x="7619" y="1371600"/>
                </a:lnTo>
                <a:close/>
              </a:path>
              <a:path w="9144000" h="1379220">
                <a:moveTo>
                  <a:pt x="9137904" y="7620"/>
                </a:moveTo>
                <a:lnTo>
                  <a:pt x="7619" y="7620"/>
                </a:lnTo>
                <a:lnTo>
                  <a:pt x="7619" y="0"/>
                </a:lnTo>
                <a:lnTo>
                  <a:pt x="9137904" y="0"/>
                </a:lnTo>
                <a:lnTo>
                  <a:pt x="9137904" y="7620"/>
                </a:lnTo>
                <a:close/>
              </a:path>
              <a:path w="9144000" h="1379220">
                <a:moveTo>
                  <a:pt x="9137904" y="1371600"/>
                </a:moveTo>
                <a:lnTo>
                  <a:pt x="9137904" y="0"/>
                </a:lnTo>
                <a:lnTo>
                  <a:pt x="9144000" y="7620"/>
                </a:lnTo>
                <a:lnTo>
                  <a:pt x="9144000" y="1365504"/>
                </a:lnTo>
                <a:lnTo>
                  <a:pt x="9137904" y="1371600"/>
                </a:lnTo>
                <a:close/>
              </a:path>
              <a:path w="9144000" h="1379220">
                <a:moveTo>
                  <a:pt x="9144000" y="7620"/>
                </a:moveTo>
                <a:lnTo>
                  <a:pt x="9137904" y="0"/>
                </a:lnTo>
                <a:lnTo>
                  <a:pt x="9144000" y="0"/>
                </a:lnTo>
                <a:lnTo>
                  <a:pt x="9144000" y="7620"/>
                </a:lnTo>
                <a:close/>
              </a:path>
              <a:path w="9144000" h="1379220">
                <a:moveTo>
                  <a:pt x="9137904" y="1371600"/>
                </a:moveTo>
                <a:lnTo>
                  <a:pt x="7619" y="1371600"/>
                </a:lnTo>
                <a:lnTo>
                  <a:pt x="7619" y="1365504"/>
                </a:lnTo>
                <a:lnTo>
                  <a:pt x="9137904" y="1365504"/>
                </a:lnTo>
                <a:lnTo>
                  <a:pt x="9137904" y="1371600"/>
                </a:lnTo>
                <a:close/>
              </a:path>
              <a:path w="9144000" h="1379220">
                <a:moveTo>
                  <a:pt x="9144000" y="1371600"/>
                </a:moveTo>
                <a:lnTo>
                  <a:pt x="9137904" y="1371600"/>
                </a:lnTo>
                <a:lnTo>
                  <a:pt x="9144000" y="1365504"/>
                </a:lnTo>
                <a:lnTo>
                  <a:pt x="9144000" y="1371600"/>
                </a:lnTo>
                <a:close/>
              </a:path>
              <a:path w="9144000" h="1379220">
                <a:moveTo>
                  <a:pt x="9144000" y="1379220"/>
                </a:moveTo>
                <a:lnTo>
                  <a:pt x="0" y="1379220"/>
                </a:lnTo>
                <a:lnTo>
                  <a:pt x="0" y="1365504"/>
                </a:lnTo>
                <a:lnTo>
                  <a:pt x="7619" y="1371600"/>
                </a:lnTo>
                <a:lnTo>
                  <a:pt x="9144000" y="1371600"/>
                </a:lnTo>
                <a:lnTo>
                  <a:pt x="9144000" y="13792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764515" y="890981"/>
            <a:ext cx="14376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20395" algn="l"/>
              </a:tabLst>
            </a:pPr>
            <a:r>
              <a:rPr sz="1800" spc="-10" dirty="0">
                <a:latin typeface="Cambria" panose="02040503050406030204"/>
                <a:cs typeface="Cambria" panose="02040503050406030204"/>
              </a:rPr>
              <a:t>1</a:t>
            </a:r>
            <a:r>
              <a:rPr sz="1800" spc="5" dirty="0">
                <a:latin typeface="Cambria" panose="02040503050406030204"/>
                <a:cs typeface="Cambria" panose="02040503050406030204"/>
              </a:rPr>
              <a:t>6</a:t>
            </a:r>
            <a:r>
              <a:rPr sz="1800" dirty="0">
                <a:latin typeface="Cambria" panose="02040503050406030204"/>
                <a:cs typeface="Cambria" panose="02040503050406030204"/>
              </a:rPr>
              <a:t>-3	</a:t>
            </a:r>
            <a:r>
              <a:rPr sz="1800" spc="-15" dirty="0">
                <a:latin typeface="Cambria" panose="02040503050406030204"/>
                <a:cs typeface="Cambria" panose="02040503050406030204"/>
              </a:rPr>
              <a:t>S</a:t>
            </a:r>
            <a:r>
              <a:rPr sz="1800" spc="15" dirty="0">
                <a:latin typeface="Cambria" panose="02040503050406030204"/>
                <a:cs typeface="Cambria" panose="02040503050406030204"/>
              </a:rPr>
              <a:t>/</a:t>
            </a:r>
            <a:r>
              <a:rPr sz="1800" spc="-10" dirty="0">
                <a:latin typeface="Cambria" panose="02040503050406030204"/>
                <a:cs typeface="Cambria" panose="02040503050406030204"/>
              </a:rPr>
              <a:t>M</a:t>
            </a:r>
            <a:r>
              <a:rPr sz="1800" spc="10" dirty="0">
                <a:latin typeface="Cambria" panose="02040503050406030204"/>
                <a:cs typeface="Cambria" panose="02040503050406030204"/>
              </a:rPr>
              <a:t>I</a:t>
            </a:r>
            <a:r>
              <a:rPr sz="1800" spc="-10" dirty="0">
                <a:latin typeface="Cambria" panose="02040503050406030204"/>
                <a:cs typeface="Cambria" panose="02040503050406030204"/>
              </a:rPr>
              <a:t>M</a:t>
            </a:r>
            <a:r>
              <a:rPr sz="1800" dirty="0">
                <a:latin typeface="Cambria" panose="02040503050406030204"/>
                <a:cs typeface="Cambria" panose="02040503050406030204"/>
              </a:rPr>
              <a:t>E</a:t>
            </a:r>
            <a:endParaRPr sz="1800">
              <a:latin typeface="Cambria" panose="02040503050406030204"/>
              <a:cs typeface="Cambria" panose="0204050305040603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3</a:t>
            </a:r>
            <a:r>
              <a:rPr dirty="0"/>
              <a:t>5</a:t>
            </a:r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12181" y="2140747"/>
            <a:ext cx="8072120" cy="1731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000000"/>
                </a:solidFill>
              </a:rPr>
              <a:t>Another </a:t>
            </a:r>
            <a:r>
              <a:rPr spc="-5" dirty="0">
                <a:solidFill>
                  <a:srgbClr val="000000"/>
                </a:solidFill>
              </a:rPr>
              <a:t>security </a:t>
            </a:r>
            <a:r>
              <a:rPr spc="-10" dirty="0">
                <a:solidFill>
                  <a:srgbClr val="000000"/>
                </a:solidFill>
              </a:rPr>
              <a:t>service </a:t>
            </a:r>
            <a:r>
              <a:rPr spc="-5" dirty="0">
                <a:solidFill>
                  <a:srgbClr val="000000"/>
                </a:solidFill>
              </a:rPr>
              <a:t>designed </a:t>
            </a:r>
            <a:r>
              <a:rPr dirty="0">
                <a:solidFill>
                  <a:srgbClr val="000000"/>
                </a:solidFill>
              </a:rPr>
              <a:t>for </a:t>
            </a:r>
            <a:r>
              <a:rPr spc="-20" dirty="0">
                <a:solidFill>
                  <a:srgbClr val="000000"/>
                </a:solidFill>
              </a:rPr>
              <a:t>electronic </a:t>
            </a:r>
            <a:r>
              <a:rPr spc="-5" dirty="0">
                <a:solidFill>
                  <a:srgbClr val="000000"/>
                </a:solidFill>
              </a:rPr>
              <a:t>mail </a:t>
            </a:r>
            <a:r>
              <a:rPr dirty="0">
                <a:solidFill>
                  <a:srgbClr val="000000"/>
                </a:solidFill>
              </a:rPr>
              <a:t>is 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Secure/Multipurpose</a:t>
            </a:r>
            <a:r>
              <a:rPr spc="-5" dirty="0">
                <a:solidFill>
                  <a:srgbClr val="000000"/>
                </a:solidFill>
              </a:rPr>
              <a:t> Internet</a:t>
            </a:r>
            <a:r>
              <a:rPr spc="69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Mail</a:t>
            </a:r>
            <a:r>
              <a:rPr spc="69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 </a:t>
            </a:r>
            <a:r>
              <a:rPr spc="-68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(S/MIME).</a:t>
            </a:r>
            <a:r>
              <a:rPr dirty="0">
                <a:solidFill>
                  <a:srgbClr val="000000"/>
                </a:solidFill>
              </a:rPr>
              <a:t> The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15" dirty="0">
                <a:solidFill>
                  <a:srgbClr val="000000"/>
                </a:solidFill>
              </a:rPr>
              <a:t>protocol</a:t>
            </a:r>
            <a:r>
              <a:rPr spc="-1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is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an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enhancement</a:t>
            </a:r>
            <a:r>
              <a:rPr spc="-5" dirty="0">
                <a:solidFill>
                  <a:srgbClr val="000000"/>
                </a:solidFill>
              </a:rPr>
              <a:t> of</a:t>
            </a:r>
            <a:r>
              <a:rPr dirty="0">
                <a:solidFill>
                  <a:srgbClr val="000000"/>
                </a:solidFill>
              </a:rPr>
              <a:t> the 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Multipurpose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Internet</a:t>
            </a:r>
            <a:r>
              <a:rPr spc="-1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Mail</a:t>
            </a:r>
            <a:r>
              <a:rPr spc="1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(MIME)</a:t>
            </a:r>
            <a:r>
              <a:rPr spc="50" dirty="0">
                <a:solidFill>
                  <a:srgbClr val="000000"/>
                </a:solidFill>
              </a:rPr>
              <a:t> </a:t>
            </a:r>
            <a:r>
              <a:rPr spc="-15" dirty="0">
                <a:solidFill>
                  <a:srgbClr val="000000"/>
                </a:solidFill>
              </a:rPr>
              <a:t>protocol.</a:t>
            </a:r>
            <a:endParaRPr spc="-15" dirty="0">
              <a:solidFill>
                <a:srgbClr val="000000"/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0678" y="4638059"/>
            <a:ext cx="4649470" cy="1949450"/>
          </a:xfrm>
          <a:prstGeom prst="rect">
            <a:avLst/>
          </a:prstGeom>
        </p:spPr>
        <p:txBody>
          <a:bodyPr vert="horz" wrap="square" lIns="0" tIns="227329" rIns="0" bIns="0" rtlCol="0">
            <a:spAutoFit/>
          </a:bodyPr>
          <a:lstStyle/>
          <a:p>
            <a:pPr marL="93345">
              <a:lnSpc>
                <a:spcPct val="100000"/>
              </a:lnSpc>
              <a:spcBef>
                <a:spcPts val="1790"/>
              </a:spcBef>
            </a:pPr>
            <a:r>
              <a:rPr sz="2800" i="1" u="heavy" spc="-4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Topics </a:t>
            </a:r>
            <a:r>
              <a:rPr sz="2800" i="1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discussed</a:t>
            </a:r>
            <a:r>
              <a:rPr sz="2800" i="1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in</a:t>
            </a:r>
            <a:r>
              <a:rPr sz="2800" i="1" u="heavy" spc="-2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this</a:t>
            </a:r>
            <a:r>
              <a:rPr sz="2800" i="1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section: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927100" lvl="2" indent="-914400">
              <a:lnSpc>
                <a:spcPct val="100000"/>
              </a:lnSpc>
              <a:spcBef>
                <a:spcPts val="1455"/>
              </a:spcBef>
              <a:buClr>
                <a:srgbClr val="0000FF"/>
              </a:buClr>
              <a:buAutoNum type="arabicPeriod"/>
              <a:tabLst>
                <a:tab pos="926465" algn="l"/>
                <a:tab pos="927100" algn="l"/>
              </a:tabLst>
            </a:pP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MIME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927100" lvl="2" indent="-914400">
              <a:lnSpc>
                <a:spcPct val="100000"/>
              </a:lnSpc>
              <a:buClr>
                <a:srgbClr val="0000FF"/>
              </a:buClr>
              <a:buAutoNum type="arabicPeriod"/>
              <a:tabLst>
                <a:tab pos="926465" algn="l"/>
                <a:tab pos="927100" algn="l"/>
              </a:tabLst>
            </a:pP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S/MIME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927100" lvl="2" indent="-914400">
              <a:lnSpc>
                <a:spcPct val="100000"/>
              </a:lnSpc>
              <a:buClr>
                <a:srgbClr val="0000FF"/>
              </a:buClr>
              <a:buAutoNum type="arabicPeriod"/>
              <a:tabLst>
                <a:tab pos="926465" algn="l"/>
                <a:tab pos="927100" algn="l"/>
              </a:tabLst>
            </a:pP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Applications</a:t>
            </a:r>
            <a:r>
              <a:rPr sz="2400" spc="-7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400" spc="-1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S/MIME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419268" y="1470219"/>
            <a:ext cx="23990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spc="5" dirty="0">
                <a:latin typeface="Times New Roman" panose="02020603050405020304"/>
                <a:cs typeface="Times New Roman" panose="02020603050405020304"/>
              </a:rPr>
              <a:t>Fi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gu</a:t>
            </a:r>
            <a:r>
              <a:rPr sz="2400" i="0" spc="-1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i="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16.23	</a:t>
            </a:r>
            <a:r>
              <a:rPr sz="2000" spc="-10" dirty="0">
                <a:solidFill>
                  <a:srgbClr val="000000"/>
                </a:solidFill>
              </a:rPr>
              <a:t>M</a:t>
            </a:r>
            <a:r>
              <a:rPr sz="2000" spc="10" dirty="0">
                <a:solidFill>
                  <a:srgbClr val="000000"/>
                </a:solidFill>
              </a:rPr>
              <a:t>I</a:t>
            </a:r>
            <a:r>
              <a:rPr sz="2000" spc="-10" dirty="0">
                <a:solidFill>
                  <a:srgbClr val="000000"/>
                </a:solidFill>
              </a:rPr>
              <a:t>M</a:t>
            </a:r>
            <a:r>
              <a:rPr sz="2000" dirty="0">
                <a:solidFill>
                  <a:srgbClr val="000000"/>
                </a:solidFill>
              </a:rPr>
              <a:t>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63040" y="2295144"/>
            <a:ext cx="6918959" cy="3419855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3</a:t>
            </a:r>
            <a:r>
              <a:rPr dirty="0"/>
              <a:t>6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00" y="457199"/>
            <a:ext cx="9144000" cy="1379220"/>
          </a:xfrm>
          <a:custGeom>
            <a:avLst/>
            <a:gdLst/>
            <a:ahLst/>
            <a:cxnLst/>
            <a:rect l="l" t="t" r="r" b="b"/>
            <a:pathLst>
              <a:path w="9144000" h="1379220">
                <a:moveTo>
                  <a:pt x="0" y="7620"/>
                </a:moveTo>
                <a:lnTo>
                  <a:pt x="0" y="0"/>
                </a:lnTo>
                <a:lnTo>
                  <a:pt x="9144000" y="0"/>
                </a:lnTo>
                <a:lnTo>
                  <a:pt x="7619" y="0"/>
                </a:lnTo>
                <a:lnTo>
                  <a:pt x="0" y="7620"/>
                </a:lnTo>
                <a:close/>
              </a:path>
              <a:path w="9144000" h="1379220">
                <a:moveTo>
                  <a:pt x="7619" y="1371600"/>
                </a:moveTo>
                <a:lnTo>
                  <a:pt x="0" y="1365504"/>
                </a:lnTo>
                <a:lnTo>
                  <a:pt x="0" y="7620"/>
                </a:lnTo>
                <a:lnTo>
                  <a:pt x="7619" y="0"/>
                </a:lnTo>
                <a:lnTo>
                  <a:pt x="7619" y="1371600"/>
                </a:lnTo>
                <a:close/>
              </a:path>
              <a:path w="9144000" h="1379220">
                <a:moveTo>
                  <a:pt x="9137904" y="7620"/>
                </a:moveTo>
                <a:lnTo>
                  <a:pt x="7619" y="7620"/>
                </a:lnTo>
                <a:lnTo>
                  <a:pt x="7619" y="0"/>
                </a:lnTo>
                <a:lnTo>
                  <a:pt x="9137904" y="0"/>
                </a:lnTo>
                <a:lnTo>
                  <a:pt x="9137904" y="7620"/>
                </a:lnTo>
                <a:close/>
              </a:path>
              <a:path w="9144000" h="1379220">
                <a:moveTo>
                  <a:pt x="9137904" y="1371600"/>
                </a:moveTo>
                <a:lnTo>
                  <a:pt x="9137904" y="0"/>
                </a:lnTo>
                <a:lnTo>
                  <a:pt x="9144000" y="7620"/>
                </a:lnTo>
                <a:lnTo>
                  <a:pt x="9144000" y="1365504"/>
                </a:lnTo>
                <a:lnTo>
                  <a:pt x="9137904" y="1371600"/>
                </a:lnTo>
                <a:close/>
              </a:path>
              <a:path w="9144000" h="1379220">
                <a:moveTo>
                  <a:pt x="9144000" y="7620"/>
                </a:moveTo>
                <a:lnTo>
                  <a:pt x="9137904" y="0"/>
                </a:lnTo>
                <a:lnTo>
                  <a:pt x="9144000" y="0"/>
                </a:lnTo>
                <a:lnTo>
                  <a:pt x="9144000" y="7620"/>
                </a:lnTo>
                <a:close/>
              </a:path>
              <a:path w="9144000" h="1379220">
                <a:moveTo>
                  <a:pt x="9137904" y="1371600"/>
                </a:moveTo>
                <a:lnTo>
                  <a:pt x="7619" y="1371600"/>
                </a:lnTo>
                <a:lnTo>
                  <a:pt x="7619" y="1365504"/>
                </a:lnTo>
                <a:lnTo>
                  <a:pt x="9137904" y="1365504"/>
                </a:lnTo>
                <a:lnTo>
                  <a:pt x="9137904" y="1371600"/>
                </a:lnTo>
                <a:close/>
              </a:path>
              <a:path w="9144000" h="1379220">
                <a:moveTo>
                  <a:pt x="9144000" y="1371600"/>
                </a:moveTo>
                <a:lnTo>
                  <a:pt x="9137904" y="1371600"/>
                </a:lnTo>
                <a:lnTo>
                  <a:pt x="9144000" y="1365504"/>
                </a:lnTo>
                <a:lnTo>
                  <a:pt x="9144000" y="1371600"/>
                </a:lnTo>
                <a:close/>
              </a:path>
              <a:path w="9144000" h="1379220">
                <a:moveTo>
                  <a:pt x="9144000" y="1379220"/>
                </a:moveTo>
                <a:lnTo>
                  <a:pt x="0" y="1379220"/>
                </a:lnTo>
                <a:lnTo>
                  <a:pt x="0" y="1365504"/>
                </a:lnTo>
                <a:lnTo>
                  <a:pt x="7619" y="1371600"/>
                </a:lnTo>
                <a:lnTo>
                  <a:pt x="9144000" y="1371600"/>
                </a:lnTo>
                <a:lnTo>
                  <a:pt x="9144000" y="13792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764515" y="890981"/>
            <a:ext cx="13658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20395" algn="l"/>
              </a:tabLst>
            </a:pPr>
            <a:r>
              <a:rPr sz="1800" spc="-10" dirty="0">
                <a:latin typeface="Cambria" panose="02040503050406030204"/>
                <a:cs typeface="Cambria" panose="02040503050406030204"/>
              </a:rPr>
              <a:t>1</a:t>
            </a:r>
            <a:r>
              <a:rPr sz="1800" spc="5" dirty="0">
                <a:latin typeface="Cambria" panose="02040503050406030204"/>
                <a:cs typeface="Cambria" panose="02040503050406030204"/>
              </a:rPr>
              <a:t>6</a:t>
            </a:r>
            <a:r>
              <a:rPr sz="1800" dirty="0">
                <a:latin typeface="Cambria" panose="02040503050406030204"/>
                <a:cs typeface="Cambria" panose="02040503050406030204"/>
              </a:rPr>
              <a:t>-1	</a:t>
            </a:r>
            <a:r>
              <a:rPr sz="1800" spc="-5" dirty="0">
                <a:latin typeface="Cambria" panose="02040503050406030204"/>
                <a:cs typeface="Cambria" panose="02040503050406030204"/>
              </a:rPr>
              <a:t>E</a:t>
            </a:r>
            <a:r>
              <a:rPr sz="1800" dirty="0">
                <a:latin typeface="Cambria" panose="02040503050406030204"/>
                <a:cs typeface="Cambria" panose="02040503050406030204"/>
              </a:rPr>
              <a:t>-</a:t>
            </a:r>
            <a:r>
              <a:rPr sz="1800" spc="-10" dirty="0">
                <a:latin typeface="Cambria" panose="02040503050406030204"/>
                <a:cs typeface="Cambria" panose="02040503050406030204"/>
              </a:rPr>
              <a:t>MA</a:t>
            </a:r>
            <a:r>
              <a:rPr sz="1800" spc="10" dirty="0">
                <a:latin typeface="Cambria" panose="02040503050406030204"/>
                <a:cs typeface="Cambria" panose="02040503050406030204"/>
              </a:rPr>
              <a:t>I</a:t>
            </a:r>
            <a:r>
              <a:rPr sz="1800" dirty="0">
                <a:latin typeface="Cambria" panose="02040503050406030204"/>
                <a:cs typeface="Cambria" panose="02040503050406030204"/>
              </a:rPr>
              <a:t>L</a:t>
            </a:r>
            <a:endParaRPr sz="1800">
              <a:latin typeface="Cambria" panose="02040503050406030204"/>
              <a:cs typeface="Cambria" panose="02040503050406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88297" y="2230561"/>
            <a:ext cx="8223250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rgbClr val="000000"/>
                </a:solidFill>
              </a:rPr>
              <a:t>Let</a:t>
            </a:r>
            <a:r>
              <a:rPr spc="16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us</a:t>
            </a:r>
            <a:r>
              <a:rPr spc="18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first</a:t>
            </a:r>
            <a:r>
              <a:rPr spc="16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discuss</a:t>
            </a:r>
            <a:r>
              <a:rPr spc="17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the</a:t>
            </a:r>
            <a:r>
              <a:rPr spc="145" dirty="0">
                <a:solidFill>
                  <a:srgbClr val="000000"/>
                </a:solidFill>
              </a:rPr>
              <a:t> </a:t>
            </a:r>
            <a:r>
              <a:rPr spc="-15" dirty="0">
                <a:solidFill>
                  <a:srgbClr val="000000"/>
                </a:solidFill>
              </a:rPr>
              <a:t>electronic</a:t>
            </a:r>
            <a:r>
              <a:rPr spc="15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mail</a:t>
            </a:r>
            <a:r>
              <a:rPr spc="18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(e-mail)</a:t>
            </a:r>
            <a:r>
              <a:rPr spc="17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system</a:t>
            </a:r>
            <a:r>
              <a:rPr spc="17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in </a:t>
            </a:r>
            <a:r>
              <a:rPr spc="-68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general.</a:t>
            </a:r>
            <a:endParaRPr spc="-5" dirty="0">
              <a:solidFill>
                <a:srgbClr val="000000"/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0678" y="5292629"/>
            <a:ext cx="4649470" cy="1293495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93345">
              <a:lnSpc>
                <a:spcPct val="100000"/>
              </a:lnSpc>
              <a:spcBef>
                <a:spcPts val="560"/>
              </a:spcBef>
            </a:pPr>
            <a:r>
              <a:rPr sz="2800" i="1" u="heavy" spc="-4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Topics </a:t>
            </a:r>
            <a:r>
              <a:rPr sz="2800" i="1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discussed</a:t>
            </a:r>
            <a:r>
              <a:rPr sz="2800" i="1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in</a:t>
            </a:r>
            <a:r>
              <a:rPr sz="2800" i="1" u="heavy" spc="-2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this</a:t>
            </a:r>
            <a:r>
              <a:rPr sz="2800" i="1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section: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927100" lvl="2" indent="-914400">
              <a:lnSpc>
                <a:spcPct val="100000"/>
              </a:lnSpc>
              <a:spcBef>
                <a:spcPts val="400"/>
              </a:spcBef>
              <a:buClr>
                <a:srgbClr val="0000FF"/>
              </a:buClr>
              <a:buAutoNum type="arabicPeriod"/>
              <a:tabLst>
                <a:tab pos="926465" algn="l"/>
                <a:tab pos="927100" algn="l"/>
              </a:tabLst>
            </a:pPr>
            <a:r>
              <a:rPr sz="2400" spc="-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spc="1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-</a:t>
            </a:r>
            <a:r>
              <a:rPr sz="2400" spc="-2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400" spc="-1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400" spc="-14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Ar</a:t>
            </a:r>
            <a:r>
              <a:rPr sz="2400" spc="1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400" spc="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2400" spc="-1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ec</a:t>
            </a:r>
            <a:r>
              <a:rPr sz="2400" spc="2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400" spc="-1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927100" lvl="2" indent="-914400">
              <a:lnSpc>
                <a:spcPct val="100000"/>
              </a:lnSpc>
              <a:buClr>
                <a:srgbClr val="0000FF"/>
              </a:buClr>
              <a:buAutoNum type="arabicPeriod"/>
              <a:tabLst>
                <a:tab pos="926465" algn="l"/>
                <a:tab pos="927100" algn="l"/>
              </a:tabLst>
            </a:pPr>
            <a:r>
              <a:rPr sz="2400" spc="-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2400" spc="-55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0033CC"/>
                </a:solidFill>
                <a:latin typeface="Times New Roman" panose="02020603050405020304"/>
                <a:cs typeface="Times New Roman" panose="02020603050405020304"/>
              </a:rPr>
              <a:t>Security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974272" y="1927418"/>
            <a:ext cx="26720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16.24	</a:t>
            </a:r>
            <a:r>
              <a:rPr sz="2000" spc="-25" dirty="0">
                <a:solidFill>
                  <a:srgbClr val="000000"/>
                </a:solidFill>
              </a:rPr>
              <a:t>Teledesic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66087" y="3476244"/>
            <a:ext cx="7220712" cy="2391156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3</a:t>
            </a:r>
            <a:r>
              <a:rPr dirty="0"/>
              <a:t>7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703" y="1544821"/>
            <a:ext cx="8071484" cy="1304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0" dirty="0">
                <a:solidFill>
                  <a:srgbClr val="8C008C"/>
                </a:solidFill>
              </a:rPr>
              <a:t>M</a:t>
            </a:r>
            <a:r>
              <a:rPr spc="-30" dirty="0"/>
              <a:t>IME-Version</a:t>
            </a:r>
            <a:endParaRPr spc="-30" dirty="0"/>
          </a:p>
          <a:p>
            <a:pPr marL="12700" marR="5080">
              <a:lnSpc>
                <a:spcPct val="100000"/>
              </a:lnSpc>
              <a:tabLst>
                <a:tab pos="810895" algn="l"/>
                <a:tab pos="1981200" algn="l"/>
                <a:tab pos="3171825" algn="l"/>
                <a:tab pos="3790315" algn="l"/>
                <a:tab pos="5021580" algn="l"/>
                <a:tab pos="5483225" algn="l"/>
                <a:tab pos="6597650" algn="l"/>
                <a:tab pos="7524115" algn="l"/>
              </a:tabLst>
            </a:pPr>
            <a:r>
              <a:rPr spc="5" dirty="0">
                <a:solidFill>
                  <a:srgbClr val="000000"/>
                </a:solidFill>
              </a:rPr>
              <a:t>T</a:t>
            </a:r>
            <a:r>
              <a:rPr spc="-5" dirty="0">
                <a:solidFill>
                  <a:srgbClr val="000000"/>
                </a:solidFill>
              </a:rPr>
              <a:t>h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spc="-5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h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spc="20" dirty="0">
                <a:solidFill>
                  <a:srgbClr val="000000"/>
                </a:solidFill>
              </a:rPr>
              <a:t>a</a:t>
            </a:r>
            <a:r>
              <a:rPr spc="-35" dirty="0">
                <a:solidFill>
                  <a:srgbClr val="000000"/>
                </a:solidFill>
              </a:rPr>
              <a:t>d</a:t>
            </a:r>
            <a:r>
              <a:rPr spc="10" dirty="0">
                <a:solidFill>
                  <a:srgbClr val="000000"/>
                </a:solidFill>
              </a:rPr>
              <a:t>e</a:t>
            </a:r>
            <a:r>
              <a:rPr spc="-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d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dirty="0">
                <a:solidFill>
                  <a:srgbClr val="000000"/>
                </a:solidFill>
              </a:rPr>
              <a:t>fi</a:t>
            </a:r>
            <a:r>
              <a:rPr spc="-5" dirty="0">
                <a:solidFill>
                  <a:srgbClr val="000000"/>
                </a:solidFill>
              </a:rPr>
              <a:t>n</a:t>
            </a:r>
            <a:r>
              <a:rPr spc="10" dirty="0">
                <a:solidFill>
                  <a:srgbClr val="000000"/>
                </a:solidFill>
              </a:rPr>
              <a:t>e</a:t>
            </a:r>
            <a:r>
              <a:rPr spc="-5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00000"/>
                </a:solidFill>
              </a:rPr>
              <a:t>t</a:t>
            </a:r>
            <a:r>
              <a:rPr spc="-5" dirty="0">
                <a:solidFill>
                  <a:srgbClr val="000000"/>
                </a:solidFill>
              </a:rPr>
              <a:t>he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20" dirty="0">
                <a:solidFill>
                  <a:srgbClr val="000000"/>
                </a:solidFill>
              </a:rPr>
              <a:t>ve</a:t>
            </a:r>
            <a:r>
              <a:rPr spc="-5" dirty="0">
                <a:solidFill>
                  <a:srgbClr val="000000"/>
                </a:solidFill>
              </a:rPr>
              <a:t>r</a:t>
            </a:r>
            <a:r>
              <a:rPr spc="25" dirty="0">
                <a:solidFill>
                  <a:srgbClr val="000000"/>
                </a:solidFill>
              </a:rPr>
              <a:t>s</a:t>
            </a:r>
            <a:r>
              <a:rPr spc="-30" dirty="0">
                <a:solidFill>
                  <a:srgbClr val="000000"/>
                </a:solidFill>
              </a:rPr>
              <a:t>i</a:t>
            </a:r>
            <a:r>
              <a:rPr spc="20" dirty="0">
                <a:solidFill>
                  <a:srgbClr val="000000"/>
                </a:solidFill>
              </a:rPr>
              <a:t>o</a:t>
            </a:r>
            <a:r>
              <a:rPr spc="-5" dirty="0">
                <a:solidFill>
                  <a:srgbClr val="000000"/>
                </a:solidFill>
              </a:rPr>
              <a:t>n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of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15" dirty="0">
                <a:solidFill>
                  <a:srgbClr val="000000"/>
                </a:solidFill>
              </a:rPr>
              <a:t>M</a:t>
            </a:r>
            <a:r>
              <a:rPr spc="10" dirty="0">
                <a:solidFill>
                  <a:srgbClr val="000000"/>
                </a:solidFill>
              </a:rPr>
              <a:t>I</a:t>
            </a:r>
            <a:r>
              <a:rPr spc="-15" dirty="0">
                <a:solidFill>
                  <a:srgbClr val="000000"/>
                </a:solidFill>
              </a:rPr>
              <a:t>M</a:t>
            </a:r>
            <a:r>
              <a:rPr spc="-5" dirty="0">
                <a:solidFill>
                  <a:srgbClr val="000000"/>
                </a:solidFill>
              </a:rPr>
              <a:t>E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-5" dirty="0">
                <a:solidFill>
                  <a:srgbClr val="000000"/>
                </a:solidFill>
              </a:rPr>
              <a:t>us</a:t>
            </a:r>
            <a:r>
              <a:rPr spc="-20" dirty="0">
                <a:solidFill>
                  <a:srgbClr val="000000"/>
                </a:solidFill>
              </a:rPr>
              <a:t>e</a:t>
            </a:r>
            <a:r>
              <a:rPr spc="10" dirty="0">
                <a:solidFill>
                  <a:srgbClr val="000000"/>
                </a:solidFill>
              </a:rPr>
              <a:t>d</a:t>
            </a:r>
            <a:r>
              <a:rPr spc="-5"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00000"/>
                </a:solidFill>
              </a:rPr>
              <a:t>	</a:t>
            </a:r>
            <a:r>
              <a:rPr spc="5" dirty="0">
                <a:solidFill>
                  <a:srgbClr val="000000"/>
                </a:solidFill>
              </a:rPr>
              <a:t>T</a:t>
            </a:r>
            <a:r>
              <a:rPr spc="-5" dirty="0">
                <a:solidFill>
                  <a:srgbClr val="000000"/>
                </a:solidFill>
              </a:rPr>
              <a:t>he  </a:t>
            </a:r>
            <a:r>
              <a:rPr spc="-20" dirty="0">
                <a:solidFill>
                  <a:srgbClr val="000000"/>
                </a:solidFill>
              </a:rPr>
              <a:t>current</a:t>
            </a:r>
            <a:r>
              <a:rPr spc="-3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version</a:t>
            </a:r>
            <a:r>
              <a:rPr spc="-2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is</a:t>
            </a:r>
            <a:r>
              <a:rPr spc="-1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1.1.</a:t>
            </a:r>
            <a:endParaRPr spc="-5" dirty="0">
              <a:solidFill>
                <a:srgbClr val="000000"/>
              </a:solidFill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450335" y="2819400"/>
            <a:ext cx="3159251" cy="105308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40703" y="4117342"/>
            <a:ext cx="8071484" cy="1731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20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2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ontent-Type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100000"/>
              </a:lnSpc>
            </a:pPr>
            <a:r>
              <a:rPr sz="2800" i="1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content type and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content subtype </a:t>
            </a:r>
            <a:r>
              <a:rPr sz="2800" i="1" spc="-4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separated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by a slash. Depending on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subtype, the header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may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contain</a:t>
            </a:r>
            <a:r>
              <a:rPr sz="2800" i="1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other</a:t>
            </a:r>
            <a:r>
              <a:rPr sz="2800" i="1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parameters.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1951" y="6062471"/>
            <a:ext cx="6256019" cy="79552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3</a:t>
            </a:r>
            <a:r>
              <a:rPr dirty="0"/>
              <a:t>8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26591" y="1267967"/>
            <a:ext cx="7988808" cy="574243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3</a:t>
            </a:r>
            <a:r>
              <a:rPr dirty="0"/>
              <a:t>9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713231" y="1743455"/>
            <a:ext cx="8506968" cy="320954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882873" y="6921482"/>
            <a:ext cx="18097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  <a:t>40</a:t>
            </a:r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821873" y="1317819"/>
            <a:ext cx="384682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16.25	</a:t>
            </a:r>
            <a:r>
              <a:rPr sz="2000" dirty="0">
                <a:solidFill>
                  <a:srgbClr val="000000"/>
                </a:solidFill>
              </a:rPr>
              <a:t>Radix-64</a:t>
            </a:r>
            <a:r>
              <a:rPr sz="2000" spc="-90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conversion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87651" y="2449067"/>
            <a:ext cx="5832348" cy="4104132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1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786383" y="1676400"/>
            <a:ext cx="8510016" cy="477469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2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593273" y="1775018"/>
            <a:ext cx="35013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spc="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400" i="0" spc="-2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gu</a:t>
            </a:r>
            <a:r>
              <a:rPr sz="2400" i="0" spc="1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16.26	</a:t>
            </a:r>
            <a:r>
              <a:rPr sz="2000" spc="-5" dirty="0">
                <a:solidFill>
                  <a:srgbClr val="000000"/>
                </a:solidFill>
              </a:rPr>
              <a:t>Q</a:t>
            </a:r>
            <a:r>
              <a:rPr sz="2000" spc="20" dirty="0">
                <a:solidFill>
                  <a:srgbClr val="000000"/>
                </a:solidFill>
              </a:rPr>
              <a:t>u</a:t>
            </a:r>
            <a:r>
              <a:rPr sz="2000" dirty="0">
                <a:solidFill>
                  <a:srgbClr val="000000"/>
                </a:solidFill>
              </a:rPr>
              <a:t>ot</a:t>
            </a:r>
            <a:r>
              <a:rPr sz="2000" spc="-10" dirty="0">
                <a:solidFill>
                  <a:srgbClr val="000000"/>
                </a:solidFill>
              </a:rPr>
              <a:t>e</a:t>
            </a:r>
            <a:r>
              <a:rPr sz="2000" dirty="0">
                <a:solidFill>
                  <a:srgbClr val="000000"/>
                </a:solidFill>
              </a:rPr>
              <a:t>d</a:t>
            </a:r>
            <a:r>
              <a:rPr sz="2000" spc="10" dirty="0">
                <a:solidFill>
                  <a:srgbClr val="000000"/>
                </a:solidFill>
              </a:rPr>
              <a:t>-</a:t>
            </a:r>
            <a:r>
              <a:rPr sz="2000" dirty="0">
                <a:solidFill>
                  <a:srgbClr val="000000"/>
                </a:solidFill>
              </a:rPr>
              <a:t>pr</a:t>
            </a:r>
            <a:r>
              <a:rPr sz="2000" spc="-20" dirty="0">
                <a:solidFill>
                  <a:srgbClr val="000000"/>
                </a:solidFill>
              </a:rPr>
              <a:t>i</a:t>
            </a:r>
            <a:r>
              <a:rPr sz="2000" dirty="0">
                <a:solidFill>
                  <a:srgbClr val="000000"/>
                </a:solidFill>
              </a:rPr>
              <a:t>nt</a:t>
            </a:r>
            <a:r>
              <a:rPr sz="2000" spc="-20" dirty="0">
                <a:solidFill>
                  <a:srgbClr val="000000"/>
                </a:solidFill>
              </a:rPr>
              <a:t>a</a:t>
            </a:r>
            <a:r>
              <a:rPr sz="2000" dirty="0">
                <a:solidFill>
                  <a:srgbClr val="000000"/>
                </a:solidFill>
              </a:rPr>
              <a:t>ble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4087" y="3268980"/>
            <a:ext cx="8592312" cy="267461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4846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5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spc="-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S/MIME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4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703" y="1470092"/>
            <a:ext cx="8072755" cy="2159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000000"/>
                </a:solidFill>
              </a:rPr>
              <a:t>S/MIME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adds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some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new</a:t>
            </a:r>
            <a:r>
              <a:rPr spc="-5" dirty="0">
                <a:solidFill>
                  <a:srgbClr val="000000"/>
                </a:solidFill>
              </a:rPr>
              <a:t> content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types</a:t>
            </a:r>
            <a:r>
              <a:rPr spc="-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to</a:t>
            </a:r>
            <a:r>
              <a:rPr spc="70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include 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security </a:t>
            </a:r>
            <a:r>
              <a:rPr spc="-10" dirty="0">
                <a:solidFill>
                  <a:srgbClr val="000000"/>
                </a:solidFill>
              </a:rPr>
              <a:t>services </a:t>
            </a:r>
            <a:r>
              <a:rPr dirty="0">
                <a:solidFill>
                  <a:srgbClr val="000000"/>
                </a:solidFill>
              </a:rPr>
              <a:t>to the </a:t>
            </a:r>
            <a:r>
              <a:rPr spc="-5" dirty="0">
                <a:solidFill>
                  <a:srgbClr val="000000"/>
                </a:solidFill>
              </a:rPr>
              <a:t>MIME. All of these </a:t>
            </a:r>
            <a:r>
              <a:rPr spc="-10" dirty="0">
                <a:solidFill>
                  <a:srgbClr val="000000"/>
                </a:solidFill>
              </a:rPr>
              <a:t>new </a:t>
            </a:r>
            <a:r>
              <a:rPr spc="-5" dirty="0">
                <a:solidFill>
                  <a:srgbClr val="000000"/>
                </a:solidFill>
              </a:rPr>
              <a:t>types 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include</a:t>
            </a:r>
            <a:r>
              <a:rPr dirty="0">
                <a:solidFill>
                  <a:srgbClr val="000000"/>
                </a:solidFill>
              </a:rPr>
              <a:t> the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parameter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“application/pkcs7-mime,”</a:t>
            </a:r>
            <a:r>
              <a:rPr dirty="0">
                <a:solidFill>
                  <a:srgbClr val="000000"/>
                </a:solidFill>
              </a:rPr>
              <a:t> in 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which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“pkcs”</a:t>
            </a:r>
            <a:r>
              <a:rPr spc="-5" dirty="0">
                <a:solidFill>
                  <a:srgbClr val="000000"/>
                </a:solidFill>
              </a:rPr>
              <a:t> defines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“</a:t>
            </a:r>
            <a:r>
              <a:rPr spc="-5" dirty="0">
                <a:solidFill>
                  <a:srgbClr val="0000FF"/>
                </a:solidFill>
              </a:rPr>
              <a:t>Public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spc="-10" dirty="0">
                <a:solidFill>
                  <a:srgbClr val="0000FF"/>
                </a:solidFill>
              </a:rPr>
              <a:t>Key</a:t>
            </a:r>
            <a:r>
              <a:rPr spc="-5" dirty="0">
                <a:solidFill>
                  <a:srgbClr val="0000FF"/>
                </a:solidFill>
              </a:rPr>
              <a:t> Cryptography 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spc="-5" dirty="0">
                <a:solidFill>
                  <a:srgbClr val="0000FF"/>
                </a:solidFill>
              </a:rPr>
              <a:t>Specification.”</a:t>
            </a:r>
            <a:endParaRPr spc="-5" dirty="0">
              <a:solidFill>
                <a:srgbClr val="0000FF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0703" y="4198139"/>
            <a:ext cx="8073390" cy="2585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Cry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pt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ogra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ph</a:t>
            </a:r>
            <a:r>
              <a:rPr sz="2800" i="1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7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Message</a:t>
            </a:r>
            <a:r>
              <a:rPr sz="2800" i="1" spc="-2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Syntax</a:t>
            </a:r>
            <a:r>
              <a:rPr sz="2800" i="1" spc="-4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(CMS)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100000"/>
              </a:lnSpc>
            </a:pPr>
            <a:r>
              <a:rPr sz="2800" i="1" spc="-12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define how security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services, such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as confidentiality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or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integrity,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can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be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added</a:t>
            </a:r>
            <a:r>
              <a:rPr sz="2800" i="1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MIME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content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types,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S/MIME</a:t>
            </a:r>
            <a:r>
              <a:rPr sz="2800" i="1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has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defined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Cryptographic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Message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Syntax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(CMS).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The</a:t>
            </a:r>
            <a:r>
              <a:rPr sz="2800" i="1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syntax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in</a:t>
            </a:r>
            <a:r>
              <a:rPr sz="2800" i="1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each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case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defines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exact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encoding</a:t>
            </a:r>
            <a:r>
              <a:rPr sz="2800" i="1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scheme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each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content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type.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517073" y="1165420"/>
            <a:ext cx="42576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16.27	</a:t>
            </a:r>
            <a:r>
              <a:rPr sz="2000" dirty="0">
                <a:solidFill>
                  <a:srgbClr val="000000"/>
                </a:solidFill>
              </a:rPr>
              <a:t>Signed-data</a:t>
            </a:r>
            <a:r>
              <a:rPr sz="2000" spc="-6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content</a:t>
            </a:r>
            <a:r>
              <a:rPr sz="2000" spc="-60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type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43583" y="2255520"/>
            <a:ext cx="7595616" cy="490727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5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050472" y="1013020"/>
            <a:ext cx="46367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16.28	</a:t>
            </a:r>
            <a:r>
              <a:rPr sz="2000" dirty="0">
                <a:solidFill>
                  <a:srgbClr val="000000"/>
                </a:solidFill>
              </a:rPr>
              <a:t>Enveloped-data</a:t>
            </a:r>
            <a:r>
              <a:rPr sz="2000" spc="-8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content</a:t>
            </a:r>
            <a:r>
              <a:rPr sz="2000" spc="-55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type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34795" y="1659636"/>
            <a:ext cx="8033003" cy="5530595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6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25114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16.1.1</a:t>
            </a:r>
            <a:r>
              <a:rPr sz="1800" i="1" spc="37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1800" i="1" spc="-5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spc="-1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Architecture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228768" y="1775018"/>
            <a:ext cx="35629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84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16.1	</a:t>
            </a:r>
            <a:r>
              <a:rPr sz="2000" dirty="0">
                <a:solidFill>
                  <a:srgbClr val="000000"/>
                </a:solidFill>
              </a:rPr>
              <a:t>E-mail</a:t>
            </a:r>
            <a:r>
              <a:rPr sz="2000" spc="-70" dirty="0">
                <a:solidFill>
                  <a:srgbClr val="000000"/>
                </a:solidFill>
              </a:rPr>
              <a:t> </a:t>
            </a:r>
            <a:r>
              <a:rPr sz="2000" spc="-15" dirty="0">
                <a:solidFill>
                  <a:srgbClr val="000000"/>
                </a:solidFill>
              </a:rPr>
              <a:t>architecture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00200" y="2924556"/>
            <a:ext cx="6957060" cy="3552443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821873" y="1394019"/>
            <a:ext cx="42265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16.29	</a:t>
            </a:r>
            <a:r>
              <a:rPr sz="2000" dirty="0">
                <a:solidFill>
                  <a:srgbClr val="000000"/>
                </a:solidFill>
              </a:rPr>
              <a:t>Digest-data</a:t>
            </a:r>
            <a:r>
              <a:rPr sz="2000" spc="-8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content</a:t>
            </a:r>
            <a:r>
              <a:rPr sz="2000" spc="-60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type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7115" y="3162300"/>
            <a:ext cx="8901683" cy="36956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7</a:t>
            </a: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669473" y="1013020"/>
            <a:ext cx="49752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16.30	</a:t>
            </a:r>
            <a:r>
              <a:rPr sz="2000" spc="-5" dirty="0">
                <a:solidFill>
                  <a:srgbClr val="000000"/>
                </a:solidFill>
              </a:rPr>
              <a:t>Authenticated-data</a:t>
            </a:r>
            <a:r>
              <a:rPr sz="2000" spc="-40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content</a:t>
            </a:r>
            <a:r>
              <a:rPr sz="2000" spc="-35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type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6400" y="1676400"/>
            <a:ext cx="6792467" cy="5445251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8</a:t>
            </a:r>
            <a:endParaRPr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457200"/>
            <a:ext cx="8594090" cy="1053465"/>
            <a:chOff x="533400" y="457200"/>
            <a:chExt cx="8594090" cy="1053465"/>
          </a:xfrm>
        </p:grpSpPr>
        <p:sp>
          <p:nvSpPr>
            <p:cNvPr id="3" name="object 3"/>
            <p:cNvSpPr/>
            <p:nvPr/>
          </p:nvSpPr>
          <p:spPr>
            <a:xfrm>
              <a:off x="824471" y="565416"/>
              <a:ext cx="439420" cy="475615"/>
            </a:xfrm>
            <a:custGeom>
              <a:avLst/>
              <a:gdLst/>
              <a:ahLst/>
              <a:cxnLst/>
              <a:rect l="l" t="t" r="r" b="b"/>
              <a:pathLst>
                <a:path w="439419" h="475615">
                  <a:moveTo>
                    <a:pt x="438912" y="0"/>
                  </a:moveTo>
                  <a:lnTo>
                    <a:pt x="0" y="0"/>
                  </a:lnTo>
                  <a:lnTo>
                    <a:pt x="0" y="422135"/>
                  </a:lnTo>
                  <a:lnTo>
                    <a:pt x="0" y="475475"/>
                  </a:lnTo>
                  <a:lnTo>
                    <a:pt x="438912" y="475475"/>
                  </a:lnTo>
                  <a:lnTo>
                    <a:pt x="438912" y="422135"/>
                  </a:lnTo>
                  <a:lnTo>
                    <a:pt x="438912" y="0"/>
                  </a:lnTo>
                  <a:close/>
                </a:path>
              </a:pathLst>
            </a:custGeom>
            <a:solidFill>
              <a:srgbClr val="BF504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207008" y="565404"/>
              <a:ext cx="329183" cy="4754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7927" y="987551"/>
              <a:ext cx="422275" cy="475615"/>
            </a:xfrm>
            <a:custGeom>
              <a:avLst/>
              <a:gdLst/>
              <a:ahLst/>
              <a:cxnLst/>
              <a:rect l="l" t="t" r="r" b="b"/>
              <a:pathLst>
                <a:path w="422275" h="475615">
                  <a:moveTo>
                    <a:pt x="422147" y="475488"/>
                  </a:moveTo>
                  <a:lnTo>
                    <a:pt x="0" y="475488"/>
                  </a:lnTo>
                  <a:lnTo>
                    <a:pt x="0" y="0"/>
                  </a:lnTo>
                  <a:lnTo>
                    <a:pt x="422147" y="0"/>
                  </a:lnTo>
                  <a:lnTo>
                    <a:pt x="422147" y="475488"/>
                  </a:lnTo>
                  <a:close/>
                </a:path>
              </a:pathLst>
            </a:custGeom>
            <a:solidFill>
              <a:srgbClr val="80008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" y="914400"/>
              <a:ext cx="8593835" cy="5486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68908" y="457200"/>
              <a:ext cx="32384" cy="1053465"/>
            </a:xfrm>
            <a:custGeom>
              <a:avLst/>
              <a:gdLst/>
              <a:ahLst/>
              <a:cxnLst/>
              <a:rect l="l" t="t" r="r" b="b"/>
              <a:pathLst>
                <a:path w="32384" h="1053465">
                  <a:moveTo>
                    <a:pt x="32004" y="1053083"/>
                  </a:moveTo>
                  <a:lnTo>
                    <a:pt x="0" y="1053083"/>
                  </a:lnTo>
                  <a:lnTo>
                    <a:pt x="0" y="0"/>
                  </a:lnTo>
                  <a:lnTo>
                    <a:pt x="32004" y="0"/>
                  </a:lnTo>
                  <a:lnTo>
                    <a:pt x="32004" y="1053083"/>
                  </a:lnTo>
                  <a:close/>
                </a:path>
              </a:pathLst>
            </a:custGeom>
            <a:solidFill>
              <a:srgbClr val="EDEBE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16.3.2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40703" y="1421371"/>
            <a:ext cx="8070850" cy="1731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dirty="0"/>
              <a:t>C</a:t>
            </a:r>
            <a:r>
              <a:rPr dirty="0">
                <a:solidFill>
                  <a:srgbClr val="8C008C"/>
                </a:solidFill>
              </a:rPr>
              <a:t>ry</a:t>
            </a:r>
            <a:r>
              <a:rPr dirty="0"/>
              <a:t>ptogr</a:t>
            </a:r>
            <a:r>
              <a:rPr dirty="0">
                <a:solidFill>
                  <a:srgbClr val="8C008C"/>
                </a:solidFill>
              </a:rPr>
              <a:t>a</a:t>
            </a:r>
            <a:r>
              <a:rPr dirty="0"/>
              <a:t>phic</a:t>
            </a:r>
            <a:r>
              <a:rPr spc="-140" dirty="0"/>
              <a:t> </a:t>
            </a:r>
            <a:r>
              <a:rPr spc="-5" dirty="0"/>
              <a:t>Algorithms</a:t>
            </a:r>
            <a:endParaRPr spc="-5" dirty="0"/>
          </a:p>
          <a:p>
            <a:pPr marL="12700" marR="5080" algn="just">
              <a:lnSpc>
                <a:spcPct val="100000"/>
              </a:lnSpc>
            </a:pPr>
            <a:r>
              <a:rPr dirty="0">
                <a:solidFill>
                  <a:srgbClr val="000000"/>
                </a:solidFill>
              </a:rPr>
              <a:t>S/MIME </a:t>
            </a:r>
            <a:r>
              <a:rPr spc="-5" dirty="0">
                <a:solidFill>
                  <a:srgbClr val="000000"/>
                </a:solidFill>
              </a:rPr>
              <a:t>defines </a:t>
            </a:r>
            <a:r>
              <a:rPr spc="-10" dirty="0">
                <a:solidFill>
                  <a:srgbClr val="000000"/>
                </a:solidFill>
              </a:rPr>
              <a:t>several </a:t>
            </a:r>
            <a:r>
              <a:rPr spc="-5" dirty="0">
                <a:solidFill>
                  <a:srgbClr val="000000"/>
                </a:solidFill>
              </a:rPr>
              <a:t>cryptographic algorithms.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term </a:t>
            </a:r>
            <a:r>
              <a:rPr dirty="0">
                <a:solidFill>
                  <a:srgbClr val="000000"/>
                </a:solidFill>
              </a:rPr>
              <a:t>“</a:t>
            </a:r>
            <a:r>
              <a:rPr dirty="0">
                <a:solidFill>
                  <a:srgbClr val="0000FF"/>
                </a:solidFill>
              </a:rPr>
              <a:t>must</a:t>
            </a:r>
            <a:r>
              <a:rPr dirty="0">
                <a:solidFill>
                  <a:srgbClr val="000000"/>
                </a:solidFill>
              </a:rPr>
              <a:t>” </a:t>
            </a:r>
            <a:r>
              <a:rPr spc="-5" dirty="0">
                <a:solidFill>
                  <a:srgbClr val="000000"/>
                </a:solidFill>
              </a:rPr>
              <a:t>means an absolute </a:t>
            </a:r>
            <a:r>
              <a:rPr spc="-25" dirty="0">
                <a:solidFill>
                  <a:srgbClr val="000000"/>
                </a:solidFill>
              </a:rPr>
              <a:t>requirement;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-5" dirty="0">
                <a:solidFill>
                  <a:srgbClr val="000000"/>
                </a:solidFill>
              </a:rPr>
              <a:t>term </a:t>
            </a:r>
            <a:r>
              <a:rPr dirty="0">
                <a:solidFill>
                  <a:srgbClr val="000000"/>
                </a:solidFill>
              </a:rPr>
              <a:t> “</a:t>
            </a:r>
            <a:r>
              <a:rPr dirty="0">
                <a:solidFill>
                  <a:srgbClr val="0000FF"/>
                </a:solidFill>
              </a:rPr>
              <a:t>should</a:t>
            </a:r>
            <a:r>
              <a:rPr dirty="0">
                <a:solidFill>
                  <a:srgbClr val="000000"/>
                </a:solidFill>
              </a:rPr>
              <a:t>”</a:t>
            </a:r>
            <a:r>
              <a:rPr spc="-3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means</a:t>
            </a:r>
            <a:r>
              <a:rPr spc="-10" dirty="0">
                <a:solidFill>
                  <a:srgbClr val="000000"/>
                </a:solidFill>
              </a:rPr>
              <a:t> recommendation.</a:t>
            </a:r>
            <a:endParaRPr spc="-10" dirty="0">
              <a:solidFill>
                <a:srgbClr val="000000"/>
              </a:solidFill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00" y="3316223"/>
            <a:ext cx="7848600" cy="3617975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/>
              <a:t>4</a:t>
            </a:r>
            <a:r>
              <a:rPr dirty="0"/>
              <a:t>9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21412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16.1.2</a:t>
            </a:r>
            <a:r>
              <a:rPr sz="1800" i="1" spc="35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1800" i="1" spc="-2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Security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703" y="1468705"/>
            <a:ext cx="37776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8C008C"/>
                </a:solidFill>
              </a:rPr>
              <a:t>Cry</a:t>
            </a:r>
            <a:r>
              <a:rPr dirty="0"/>
              <a:t>pto</a:t>
            </a:r>
            <a:r>
              <a:rPr dirty="0">
                <a:solidFill>
                  <a:srgbClr val="8C008C"/>
                </a:solidFill>
              </a:rPr>
              <a:t>g</a:t>
            </a:r>
            <a:r>
              <a:rPr dirty="0"/>
              <a:t>r</a:t>
            </a:r>
            <a:r>
              <a:rPr dirty="0">
                <a:solidFill>
                  <a:srgbClr val="8C008C"/>
                </a:solidFill>
              </a:rPr>
              <a:t>a</a:t>
            </a:r>
            <a:r>
              <a:rPr dirty="0"/>
              <a:t>phic</a:t>
            </a:r>
            <a:r>
              <a:rPr spc="-165" dirty="0"/>
              <a:t> </a:t>
            </a:r>
            <a:r>
              <a:rPr spc="-5" dirty="0"/>
              <a:t>Algorithms</a:t>
            </a:r>
            <a:endParaRPr spc="-5" dirty="0"/>
          </a:p>
        </p:txBody>
      </p:sp>
      <p:grpSp>
        <p:nvGrpSpPr>
          <p:cNvPr id="4" name="object 4"/>
          <p:cNvGrpSpPr/>
          <p:nvPr/>
        </p:nvGrpSpPr>
        <p:grpSpPr>
          <a:xfrm>
            <a:off x="914400" y="2209800"/>
            <a:ext cx="8153400" cy="2033270"/>
            <a:chOff x="914400" y="2209800"/>
            <a:chExt cx="8153400" cy="2033270"/>
          </a:xfrm>
        </p:grpSpPr>
        <p:sp>
          <p:nvSpPr>
            <p:cNvPr id="5" name="object 5"/>
            <p:cNvSpPr/>
            <p:nvPr/>
          </p:nvSpPr>
          <p:spPr>
            <a:xfrm>
              <a:off x="914400" y="2781300"/>
              <a:ext cx="8153400" cy="76200"/>
            </a:xfrm>
            <a:custGeom>
              <a:avLst/>
              <a:gdLst/>
              <a:ahLst/>
              <a:cxnLst/>
              <a:rect l="l" t="t" r="r" b="b"/>
              <a:pathLst>
                <a:path w="8153400" h="76200">
                  <a:moveTo>
                    <a:pt x="8153400" y="76200"/>
                  </a:moveTo>
                  <a:lnTo>
                    <a:pt x="0" y="76200"/>
                  </a:lnTo>
                  <a:lnTo>
                    <a:pt x="0" y="0"/>
                  </a:lnTo>
                  <a:lnTo>
                    <a:pt x="8153400" y="0"/>
                  </a:lnTo>
                  <a:lnTo>
                    <a:pt x="8153400" y="76200"/>
                  </a:lnTo>
                  <a:close/>
                </a:path>
              </a:pathLst>
            </a:custGeom>
            <a:solidFill>
              <a:srgbClr val="0099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52500" y="2869691"/>
              <a:ext cx="8077200" cy="1016635"/>
            </a:xfrm>
            <a:custGeom>
              <a:avLst/>
              <a:gdLst/>
              <a:ahLst/>
              <a:cxnLst/>
              <a:rect l="l" t="t" r="r" b="b"/>
              <a:pathLst>
                <a:path w="8077200" h="1016635">
                  <a:moveTo>
                    <a:pt x="8077200" y="1016508"/>
                  </a:moveTo>
                  <a:lnTo>
                    <a:pt x="0" y="1016508"/>
                  </a:lnTo>
                  <a:lnTo>
                    <a:pt x="0" y="0"/>
                  </a:lnTo>
                  <a:lnTo>
                    <a:pt x="8077200" y="0"/>
                  </a:lnTo>
                  <a:lnTo>
                    <a:pt x="8077200" y="1016508"/>
                  </a:lnTo>
                  <a:close/>
                </a:path>
              </a:pathLst>
            </a:custGeom>
            <a:solidFill>
              <a:srgbClr val="99FF3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914400" y="2209800"/>
              <a:ext cx="1143000" cy="56692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952500" y="3886200"/>
              <a:ext cx="8077200" cy="356870"/>
            </a:xfrm>
            <a:custGeom>
              <a:avLst/>
              <a:gdLst/>
              <a:ahLst/>
              <a:cxnLst/>
              <a:rect l="l" t="t" r="r" b="b"/>
              <a:pathLst>
                <a:path w="8077200" h="356870">
                  <a:moveTo>
                    <a:pt x="8077200" y="356616"/>
                  </a:moveTo>
                  <a:lnTo>
                    <a:pt x="0" y="356616"/>
                  </a:lnTo>
                  <a:lnTo>
                    <a:pt x="0" y="0"/>
                  </a:lnTo>
                  <a:lnTo>
                    <a:pt x="8077200" y="0"/>
                  </a:lnTo>
                  <a:lnTo>
                    <a:pt x="8077200" y="356616"/>
                  </a:lnTo>
                  <a:close/>
                </a:path>
              </a:pathLst>
            </a:custGeom>
            <a:solidFill>
              <a:srgbClr val="99FF3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1127309" y="1998155"/>
            <a:ext cx="7661909" cy="2196465"/>
          </a:xfrm>
          <a:prstGeom prst="rect">
            <a:avLst/>
          </a:prstGeom>
        </p:spPr>
        <p:txBody>
          <a:bodyPr vert="horz" wrap="square" lIns="0" tIns="244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25"/>
              </a:spcBef>
            </a:pPr>
            <a:r>
              <a:rPr sz="2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Note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78105" marR="5080" algn="ctr">
              <a:lnSpc>
                <a:spcPct val="100000"/>
              </a:lnSpc>
              <a:spcBef>
                <a:spcPts val="1825"/>
              </a:spcBef>
            </a:pP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28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25" dirty="0">
                <a:latin typeface="Times New Roman" panose="02020603050405020304"/>
                <a:cs typeface="Times New Roman" panose="02020603050405020304"/>
              </a:rPr>
              <a:t>security, </a:t>
            </a:r>
            <a:r>
              <a:rPr sz="2800" spc="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sender of</a:t>
            </a:r>
            <a:r>
              <a:rPr sz="2800" spc="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message</a:t>
            </a:r>
            <a:r>
              <a:rPr sz="2800" spc="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needs</a:t>
            </a:r>
            <a:r>
              <a:rPr sz="28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800" spc="-6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include</a:t>
            </a:r>
            <a:r>
              <a:rPr sz="28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name</a:t>
            </a:r>
            <a:r>
              <a:rPr sz="28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10" dirty="0">
                <a:latin typeface="Times New Roman" panose="02020603050405020304"/>
                <a:cs typeface="Times New Roman" panose="02020603050405020304"/>
              </a:rPr>
              <a:t>or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identifiers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64135" algn="ctr">
              <a:lnSpc>
                <a:spcPct val="100000"/>
              </a:lnSpc>
            </a:pPr>
            <a:r>
              <a:rPr sz="2800" spc="-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8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algorithms</a:t>
            </a:r>
            <a:r>
              <a:rPr sz="28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used</a:t>
            </a:r>
            <a:r>
              <a:rPr sz="28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message.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914400" y="4305300"/>
            <a:ext cx="8153400" cy="76200"/>
          </a:xfrm>
          <a:custGeom>
            <a:avLst/>
            <a:gdLst/>
            <a:ahLst/>
            <a:cxnLst/>
            <a:rect l="l" t="t" r="r" b="b"/>
            <a:pathLst>
              <a:path w="8153400" h="76200">
                <a:moveTo>
                  <a:pt x="8153400" y="76200"/>
                </a:moveTo>
                <a:lnTo>
                  <a:pt x="0" y="76200"/>
                </a:lnTo>
                <a:lnTo>
                  <a:pt x="0" y="0"/>
                </a:lnTo>
                <a:lnTo>
                  <a:pt x="8153400" y="0"/>
                </a:lnTo>
                <a:lnTo>
                  <a:pt x="8153400" y="76200"/>
                </a:lnTo>
                <a:close/>
              </a:path>
            </a:pathLst>
          </a:custGeom>
          <a:solidFill>
            <a:srgbClr val="0099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840703" y="5583489"/>
            <a:ext cx="8070850" cy="1304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er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if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cate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00000"/>
              </a:lnSpc>
              <a:tabLst>
                <a:tab pos="376555" algn="l"/>
                <a:tab pos="760730" algn="l"/>
                <a:tab pos="2013585" algn="l"/>
                <a:tab pos="2714625" algn="l"/>
                <a:tab pos="3590925" algn="l"/>
                <a:tab pos="5215255" algn="l"/>
                <a:tab pos="6903720" algn="l"/>
                <a:tab pos="7721600" algn="l"/>
              </a:tabLst>
            </a:pP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ob</a:t>
            </a:r>
            <a:r>
              <a:rPr sz="2800" i="1" spc="10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3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hat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so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pu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800" i="1" spc="-3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-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ke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spc="-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ust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be  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used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25" dirty="0">
                <a:latin typeface="Times New Roman" panose="02020603050405020304"/>
                <a:cs typeface="Times New Roman" panose="02020603050405020304"/>
              </a:rPr>
              <a:t>security.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16.1.2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703" y="1544821"/>
            <a:ext cx="321564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8C008C"/>
                </a:solidFill>
              </a:rPr>
              <a:t>C</a:t>
            </a:r>
            <a:r>
              <a:rPr dirty="0"/>
              <a:t>r</a:t>
            </a:r>
            <a:r>
              <a:rPr dirty="0">
                <a:solidFill>
                  <a:srgbClr val="8C008C"/>
                </a:solidFill>
              </a:rPr>
              <a:t>y</a:t>
            </a:r>
            <a:r>
              <a:rPr dirty="0"/>
              <a:t>ptograp</a:t>
            </a:r>
            <a:r>
              <a:rPr dirty="0">
                <a:solidFill>
                  <a:srgbClr val="8C008C"/>
                </a:solidFill>
              </a:rPr>
              <a:t>hic</a:t>
            </a:r>
            <a:r>
              <a:rPr spc="-135" dirty="0">
                <a:solidFill>
                  <a:srgbClr val="8C008C"/>
                </a:solidFill>
              </a:rPr>
              <a:t> </a:t>
            </a:r>
            <a:r>
              <a:rPr spc="-20" dirty="0"/>
              <a:t>Secrets</a:t>
            </a:r>
            <a:endParaRPr spc="-20" dirty="0"/>
          </a:p>
        </p:txBody>
      </p:sp>
      <p:grpSp>
        <p:nvGrpSpPr>
          <p:cNvPr id="4" name="object 4"/>
          <p:cNvGrpSpPr/>
          <p:nvPr/>
        </p:nvGrpSpPr>
        <p:grpSpPr>
          <a:xfrm>
            <a:off x="457200" y="2895600"/>
            <a:ext cx="9144000" cy="4419600"/>
            <a:chOff x="457200" y="2895600"/>
            <a:chExt cx="9144000" cy="4419600"/>
          </a:xfrm>
        </p:grpSpPr>
        <p:sp>
          <p:nvSpPr>
            <p:cNvPr id="5" name="object 5"/>
            <p:cNvSpPr/>
            <p:nvPr/>
          </p:nvSpPr>
          <p:spPr>
            <a:xfrm>
              <a:off x="914400" y="3467100"/>
              <a:ext cx="8153400" cy="76200"/>
            </a:xfrm>
            <a:custGeom>
              <a:avLst/>
              <a:gdLst/>
              <a:ahLst/>
              <a:cxnLst/>
              <a:rect l="l" t="t" r="r" b="b"/>
              <a:pathLst>
                <a:path w="8153400" h="76200">
                  <a:moveTo>
                    <a:pt x="8153400" y="76200"/>
                  </a:moveTo>
                  <a:lnTo>
                    <a:pt x="0" y="76200"/>
                  </a:lnTo>
                  <a:lnTo>
                    <a:pt x="0" y="0"/>
                  </a:lnTo>
                  <a:lnTo>
                    <a:pt x="8153400" y="0"/>
                  </a:lnTo>
                  <a:lnTo>
                    <a:pt x="8153400" y="76200"/>
                  </a:lnTo>
                  <a:close/>
                </a:path>
              </a:pathLst>
            </a:custGeom>
            <a:solidFill>
              <a:srgbClr val="0099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52500" y="3555491"/>
              <a:ext cx="8077200" cy="330835"/>
            </a:xfrm>
            <a:custGeom>
              <a:avLst/>
              <a:gdLst/>
              <a:ahLst/>
              <a:cxnLst/>
              <a:rect l="l" t="t" r="r" b="b"/>
              <a:pathLst>
                <a:path w="8077200" h="330835">
                  <a:moveTo>
                    <a:pt x="8077200" y="330708"/>
                  </a:moveTo>
                  <a:lnTo>
                    <a:pt x="0" y="330708"/>
                  </a:lnTo>
                  <a:lnTo>
                    <a:pt x="0" y="0"/>
                  </a:lnTo>
                  <a:lnTo>
                    <a:pt x="8077200" y="0"/>
                  </a:lnTo>
                  <a:lnTo>
                    <a:pt x="8077200" y="330708"/>
                  </a:lnTo>
                  <a:close/>
                </a:path>
              </a:pathLst>
            </a:custGeom>
            <a:solidFill>
              <a:srgbClr val="99FF3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914400" y="2895600"/>
              <a:ext cx="1143000" cy="56692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3886200"/>
              <a:ext cx="9144000" cy="3429000"/>
            </a:xfrm>
            <a:custGeom>
              <a:avLst/>
              <a:gdLst/>
              <a:ahLst/>
              <a:cxnLst/>
              <a:rect l="l" t="t" r="r" b="b"/>
              <a:pathLst>
                <a:path w="9144000" h="3429000">
                  <a:moveTo>
                    <a:pt x="9144000" y="3429000"/>
                  </a:moveTo>
                  <a:lnTo>
                    <a:pt x="0" y="3429000"/>
                  </a:lnTo>
                  <a:lnTo>
                    <a:pt x="0" y="0"/>
                  </a:lnTo>
                  <a:lnTo>
                    <a:pt x="9144000" y="0"/>
                  </a:lnTo>
                  <a:lnTo>
                    <a:pt x="9144000" y="3429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52500" y="3886200"/>
              <a:ext cx="8077200" cy="1896110"/>
            </a:xfrm>
            <a:custGeom>
              <a:avLst/>
              <a:gdLst/>
              <a:ahLst/>
              <a:cxnLst/>
              <a:rect l="l" t="t" r="r" b="b"/>
              <a:pathLst>
                <a:path w="8077200" h="1896110">
                  <a:moveTo>
                    <a:pt x="8077200" y="1895855"/>
                  </a:moveTo>
                  <a:lnTo>
                    <a:pt x="0" y="1895855"/>
                  </a:lnTo>
                  <a:lnTo>
                    <a:pt x="0" y="0"/>
                  </a:lnTo>
                  <a:lnTo>
                    <a:pt x="8077200" y="0"/>
                  </a:lnTo>
                  <a:lnTo>
                    <a:pt x="8077200" y="1895855"/>
                  </a:lnTo>
                  <a:close/>
                </a:path>
              </a:pathLst>
            </a:custGeom>
            <a:solidFill>
              <a:srgbClr val="99FF3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1127309" y="2684241"/>
            <a:ext cx="7696200" cy="3049270"/>
          </a:xfrm>
          <a:prstGeom prst="rect">
            <a:avLst/>
          </a:prstGeom>
        </p:spPr>
        <p:txBody>
          <a:bodyPr vert="horz" wrap="square" lIns="0" tIns="244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25"/>
              </a:spcBef>
            </a:pPr>
            <a:r>
              <a:rPr sz="2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Note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151130" marR="111125" algn="ctr">
              <a:lnSpc>
                <a:spcPct val="100000"/>
              </a:lnSpc>
              <a:spcBef>
                <a:spcPts val="1820"/>
              </a:spcBef>
            </a:pP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e-mail</a:t>
            </a:r>
            <a:r>
              <a:rPr sz="2800" spc="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25" dirty="0">
                <a:latin typeface="Times New Roman" panose="02020603050405020304"/>
                <a:cs typeface="Times New Roman" panose="02020603050405020304"/>
              </a:rPr>
              <a:t>security,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 the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encryption/decryption</a:t>
            </a:r>
            <a:r>
              <a:rPr sz="28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8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done </a:t>
            </a:r>
            <a:r>
              <a:rPr sz="2800" spc="-6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using a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symmetric-key</a:t>
            </a:r>
            <a:r>
              <a:rPr sz="2800" spc="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algorithm,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41275" marR="5080" algn="ctr">
              <a:lnSpc>
                <a:spcPct val="100000"/>
              </a:lnSpc>
            </a:pPr>
            <a:r>
              <a:rPr sz="2800" spc="-5" dirty="0">
                <a:latin typeface="Times New Roman" panose="02020603050405020304"/>
                <a:cs typeface="Times New Roman" panose="02020603050405020304"/>
              </a:rPr>
              <a:t>but</a:t>
            </a:r>
            <a:r>
              <a:rPr sz="28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secret</a:t>
            </a:r>
            <a:r>
              <a:rPr sz="28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key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decrypt</a:t>
            </a:r>
            <a:r>
              <a:rPr sz="28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message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encrypted </a:t>
            </a:r>
            <a:r>
              <a:rPr sz="2800" spc="-6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with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public</a:t>
            </a:r>
            <a:r>
              <a:rPr sz="28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key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 of</a:t>
            </a:r>
            <a:r>
              <a:rPr sz="28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the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30480" algn="ctr">
              <a:lnSpc>
                <a:spcPct val="100000"/>
              </a:lnSpc>
            </a:pP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receiver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sent</a:t>
            </a:r>
            <a:r>
              <a:rPr sz="28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with</a:t>
            </a:r>
            <a:r>
              <a:rPr sz="28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spc="-10" dirty="0">
                <a:latin typeface="Times New Roman" panose="02020603050405020304"/>
                <a:cs typeface="Times New Roman" panose="02020603050405020304"/>
              </a:rPr>
              <a:t>message.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914400" y="5829300"/>
            <a:ext cx="8153400" cy="76200"/>
          </a:xfrm>
          <a:custGeom>
            <a:avLst/>
            <a:gdLst/>
            <a:ahLst/>
            <a:cxnLst/>
            <a:rect l="l" t="t" r="r" b="b"/>
            <a:pathLst>
              <a:path w="8153400" h="76200">
                <a:moveTo>
                  <a:pt x="8153400" y="76200"/>
                </a:moveTo>
                <a:lnTo>
                  <a:pt x="0" y="76200"/>
                </a:lnTo>
                <a:lnTo>
                  <a:pt x="0" y="0"/>
                </a:lnTo>
                <a:lnTo>
                  <a:pt x="8153400" y="0"/>
                </a:lnTo>
                <a:lnTo>
                  <a:pt x="8153400" y="76200"/>
                </a:lnTo>
                <a:close/>
              </a:path>
            </a:pathLst>
          </a:custGeom>
          <a:solidFill>
            <a:srgbClr val="0099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00" y="679704"/>
            <a:ext cx="9144000" cy="1385570"/>
          </a:xfrm>
          <a:custGeom>
            <a:avLst/>
            <a:gdLst/>
            <a:ahLst/>
            <a:cxnLst/>
            <a:rect l="l" t="t" r="r" b="b"/>
            <a:pathLst>
              <a:path w="9144000" h="1385570">
                <a:moveTo>
                  <a:pt x="0" y="13716"/>
                </a:moveTo>
                <a:lnTo>
                  <a:pt x="0" y="0"/>
                </a:lnTo>
                <a:lnTo>
                  <a:pt x="9144000" y="0"/>
                </a:lnTo>
                <a:lnTo>
                  <a:pt x="9144000" y="6096"/>
                </a:lnTo>
                <a:lnTo>
                  <a:pt x="7619" y="6096"/>
                </a:lnTo>
                <a:lnTo>
                  <a:pt x="0" y="13716"/>
                </a:lnTo>
                <a:close/>
              </a:path>
              <a:path w="9144000" h="1385570">
                <a:moveTo>
                  <a:pt x="7619" y="1377696"/>
                </a:moveTo>
                <a:lnTo>
                  <a:pt x="0" y="1371600"/>
                </a:lnTo>
                <a:lnTo>
                  <a:pt x="0" y="13716"/>
                </a:lnTo>
                <a:lnTo>
                  <a:pt x="7619" y="6096"/>
                </a:lnTo>
                <a:lnTo>
                  <a:pt x="7619" y="1377696"/>
                </a:lnTo>
                <a:close/>
              </a:path>
              <a:path w="9144000" h="1385570">
                <a:moveTo>
                  <a:pt x="9137904" y="13716"/>
                </a:moveTo>
                <a:lnTo>
                  <a:pt x="7619" y="13716"/>
                </a:lnTo>
                <a:lnTo>
                  <a:pt x="7619" y="6096"/>
                </a:lnTo>
                <a:lnTo>
                  <a:pt x="9137904" y="6096"/>
                </a:lnTo>
                <a:lnTo>
                  <a:pt x="9137904" y="13716"/>
                </a:lnTo>
                <a:close/>
              </a:path>
              <a:path w="9144000" h="1385570">
                <a:moveTo>
                  <a:pt x="9137904" y="1377696"/>
                </a:moveTo>
                <a:lnTo>
                  <a:pt x="9137904" y="6096"/>
                </a:lnTo>
                <a:lnTo>
                  <a:pt x="9144000" y="13716"/>
                </a:lnTo>
                <a:lnTo>
                  <a:pt x="9144000" y="1371600"/>
                </a:lnTo>
                <a:lnTo>
                  <a:pt x="9137904" y="1377696"/>
                </a:lnTo>
                <a:close/>
              </a:path>
              <a:path w="9144000" h="1385570">
                <a:moveTo>
                  <a:pt x="9144000" y="13716"/>
                </a:moveTo>
                <a:lnTo>
                  <a:pt x="9137904" y="6096"/>
                </a:lnTo>
                <a:lnTo>
                  <a:pt x="9144000" y="6096"/>
                </a:lnTo>
                <a:lnTo>
                  <a:pt x="9144000" y="13716"/>
                </a:lnTo>
                <a:close/>
              </a:path>
              <a:path w="9144000" h="1385570">
                <a:moveTo>
                  <a:pt x="9137904" y="1377696"/>
                </a:moveTo>
                <a:lnTo>
                  <a:pt x="7619" y="1377696"/>
                </a:lnTo>
                <a:lnTo>
                  <a:pt x="7619" y="1371600"/>
                </a:lnTo>
                <a:lnTo>
                  <a:pt x="9137904" y="1371600"/>
                </a:lnTo>
                <a:lnTo>
                  <a:pt x="9137904" y="1377696"/>
                </a:lnTo>
                <a:close/>
              </a:path>
              <a:path w="9144000" h="1385570">
                <a:moveTo>
                  <a:pt x="9144000" y="1377696"/>
                </a:moveTo>
                <a:lnTo>
                  <a:pt x="9137904" y="1377696"/>
                </a:lnTo>
                <a:lnTo>
                  <a:pt x="9144000" y="1371600"/>
                </a:lnTo>
                <a:lnTo>
                  <a:pt x="9144000" y="1377696"/>
                </a:lnTo>
                <a:close/>
              </a:path>
              <a:path w="9144000" h="1385570">
                <a:moveTo>
                  <a:pt x="9144000" y="1385316"/>
                </a:moveTo>
                <a:lnTo>
                  <a:pt x="0" y="1385316"/>
                </a:lnTo>
                <a:lnTo>
                  <a:pt x="0" y="1371600"/>
                </a:lnTo>
                <a:lnTo>
                  <a:pt x="7619" y="1377696"/>
                </a:lnTo>
                <a:lnTo>
                  <a:pt x="9144000" y="1377696"/>
                </a:lnTo>
                <a:lnTo>
                  <a:pt x="9144000" y="13853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764515" y="890981"/>
            <a:ext cx="103314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20395" algn="l"/>
              </a:tabLst>
            </a:pPr>
            <a:r>
              <a:rPr sz="1800" spc="-10" dirty="0">
                <a:latin typeface="Cambria" panose="02040503050406030204"/>
                <a:cs typeface="Cambria" panose="02040503050406030204"/>
              </a:rPr>
              <a:t>1</a:t>
            </a:r>
            <a:r>
              <a:rPr sz="1800" spc="5" dirty="0">
                <a:latin typeface="Cambria" panose="02040503050406030204"/>
                <a:cs typeface="Cambria" panose="02040503050406030204"/>
              </a:rPr>
              <a:t>6</a:t>
            </a:r>
            <a:r>
              <a:rPr sz="1800" dirty="0">
                <a:latin typeface="Cambria" panose="02040503050406030204"/>
                <a:cs typeface="Cambria" panose="02040503050406030204"/>
              </a:rPr>
              <a:t>-2	P</a:t>
            </a:r>
            <a:r>
              <a:rPr sz="1800" spc="-5" dirty="0">
                <a:latin typeface="Cambria" panose="02040503050406030204"/>
                <a:cs typeface="Cambria" panose="02040503050406030204"/>
              </a:rPr>
              <a:t>G</a:t>
            </a:r>
            <a:r>
              <a:rPr sz="1800" dirty="0">
                <a:latin typeface="Cambria" panose="02040503050406030204"/>
                <a:cs typeface="Cambria" panose="02040503050406030204"/>
              </a:rPr>
              <a:t>P</a:t>
            </a:r>
            <a:endParaRPr sz="1800">
              <a:latin typeface="Cambria" panose="02040503050406030204"/>
              <a:cs typeface="Cambria" panose="02040503050406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6992" y="2544562"/>
            <a:ext cx="8073390" cy="1304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spc="-25" dirty="0">
                <a:solidFill>
                  <a:srgbClr val="000000"/>
                </a:solidFill>
              </a:rPr>
              <a:t>Pretty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Good </a:t>
            </a:r>
            <a:r>
              <a:rPr spc="-5" dirty="0">
                <a:solidFill>
                  <a:srgbClr val="000000"/>
                </a:solidFill>
              </a:rPr>
              <a:t>Privacy (PGP)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can</a:t>
            </a:r>
            <a:r>
              <a:rPr spc="-5" dirty="0">
                <a:solidFill>
                  <a:srgbClr val="000000"/>
                </a:solidFill>
              </a:rPr>
              <a:t> be </a:t>
            </a:r>
            <a:r>
              <a:rPr spc="-10" dirty="0">
                <a:solidFill>
                  <a:srgbClr val="000000"/>
                </a:solidFill>
              </a:rPr>
              <a:t>used</a:t>
            </a:r>
            <a:r>
              <a:rPr spc="-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to </a:t>
            </a:r>
            <a:r>
              <a:rPr spc="-20" dirty="0">
                <a:solidFill>
                  <a:srgbClr val="000000"/>
                </a:solidFill>
              </a:rPr>
              <a:t>create</a:t>
            </a:r>
            <a:r>
              <a:rPr spc="-1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a 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25" dirty="0">
                <a:solidFill>
                  <a:srgbClr val="000000"/>
                </a:solidFill>
              </a:rPr>
              <a:t>secure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e-mail message or </a:t>
            </a:r>
            <a:r>
              <a:rPr dirty="0">
                <a:solidFill>
                  <a:srgbClr val="000000"/>
                </a:solidFill>
              </a:rPr>
              <a:t>to </a:t>
            </a:r>
            <a:r>
              <a:rPr spc="-25" dirty="0">
                <a:solidFill>
                  <a:srgbClr val="000000"/>
                </a:solidFill>
              </a:rPr>
              <a:t>store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a file </a:t>
            </a:r>
            <a:r>
              <a:rPr spc="-25" dirty="0">
                <a:solidFill>
                  <a:srgbClr val="000000"/>
                </a:solidFill>
              </a:rPr>
              <a:t>securely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for 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20" dirty="0">
                <a:solidFill>
                  <a:srgbClr val="000000"/>
                </a:solidFill>
              </a:rPr>
              <a:t>future</a:t>
            </a:r>
            <a:r>
              <a:rPr spc="-30" dirty="0">
                <a:solidFill>
                  <a:srgbClr val="000000"/>
                </a:solidFill>
              </a:rPr>
              <a:t> </a:t>
            </a:r>
            <a:r>
              <a:rPr spc="-15" dirty="0">
                <a:solidFill>
                  <a:srgbClr val="000000"/>
                </a:solidFill>
              </a:rPr>
              <a:t>retrieval.</a:t>
            </a:r>
            <a:endParaRPr spc="-15" dirty="0">
              <a:solidFill>
                <a:srgbClr val="000000"/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16992" y="4251542"/>
            <a:ext cx="8072755" cy="2158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  <a:tabLst>
                <a:tab pos="882650" algn="l"/>
                <a:tab pos="1438910" algn="l"/>
                <a:tab pos="2152015" algn="l"/>
                <a:tab pos="3760470" algn="l"/>
                <a:tab pos="4317365" algn="l"/>
                <a:tab pos="5668010" algn="l"/>
                <a:tab pos="7067550" algn="l"/>
                <a:tab pos="7624445" algn="l"/>
              </a:tabLst>
            </a:pP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ne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spc="-11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spc="-11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ec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ur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he 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application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layer</a:t>
            </a:r>
            <a:r>
              <a:rPr sz="2800" i="1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25" dirty="0">
                <a:latin typeface="Times New Roman" panose="02020603050405020304"/>
                <a:cs typeface="Times New Roman" panose="02020603050405020304"/>
              </a:rPr>
              <a:t>Pretty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Good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Privacy</a:t>
            </a: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 (PGP).</a:t>
            </a: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 marL="12700" marR="8890">
              <a:lnSpc>
                <a:spcPct val="100000"/>
              </a:lnSpc>
              <a:tabLst>
                <a:tab pos="1071245" algn="l"/>
                <a:tab pos="1682750" algn="l"/>
                <a:tab pos="3319145" algn="l"/>
                <a:tab pos="3970020" algn="l"/>
                <a:tab pos="5216525" algn="l"/>
                <a:tab pos="7521575" algn="l"/>
              </a:tabLst>
            </a:pPr>
            <a:r>
              <a:rPr sz="2800" i="1" spc="-1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spc="-1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11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800" i="1" spc="1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au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spc="2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800" i="1" spc="-3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2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800" i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and 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confidential</a:t>
            </a:r>
            <a:r>
              <a:rPr sz="2800" i="1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spc="-5" dirty="0">
                <a:latin typeface="Times New Roman" panose="02020603050405020304"/>
                <a:cs typeface="Times New Roman" panose="02020603050405020304"/>
              </a:rPr>
              <a:t>e-mails.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600" y="952500"/>
            <a:ext cx="8763000" cy="76200"/>
          </a:xfrm>
          <a:custGeom>
            <a:avLst/>
            <a:gdLst/>
            <a:ahLst/>
            <a:cxnLst/>
            <a:rect l="l" t="t" r="r" b="b"/>
            <a:pathLst>
              <a:path w="8763000" h="76200">
                <a:moveTo>
                  <a:pt x="8763000" y="76200"/>
                </a:moveTo>
                <a:lnTo>
                  <a:pt x="0" y="76200"/>
                </a:lnTo>
                <a:lnTo>
                  <a:pt x="0" y="0"/>
                </a:lnTo>
                <a:lnTo>
                  <a:pt x="8763000" y="0"/>
                </a:lnTo>
                <a:lnTo>
                  <a:pt x="8763000" y="7620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09600" y="1819655"/>
            <a:ext cx="8763000" cy="20320"/>
          </a:xfrm>
          <a:custGeom>
            <a:avLst/>
            <a:gdLst/>
            <a:ahLst/>
            <a:cxnLst/>
            <a:rect l="l" t="t" r="r" b="b"/>
            <a:pathLst>
              <a:path w="8763000" h="20319">
                <a:moveTo>
                  <a:pt x="8763000" y="19812"/>
                </a:moveTo>
                <a:lnTo>
                  <a:pt x="0" y="19812"/>
                </a:lnTo>
                <a:lnTo>
                  <a:pt x="0" y="0"/>
                </a:lnTo>
                <a:lnTo>
                  <a:pt x="8763000" y="0"/>
                </a:lnTo>
                <a:lnTo>
                  <a:pt x="8763000" y="19812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0678" y="1241620"/>
            <a:ext cx="63188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0850" algn="l"/>
              </a:tabLst>
            </a:pPr>
            <a:r>
              <a:rPr sz="2400" i="0" dirty="0"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i="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0" dirty="0">
                <a:latin typeface="Times New Roman" panose="02020603050405020304"/>
                <a:cs typeface="Times New Roman" panose="02020603050405020304"/>
              </a:rPr>
              <a:t>32.19	</a:t>
            </a:r>
            <a:r>
              <a:rPr sz="2000" spc="-5" dirty="0">
                <a:solidFill>
                  <a:srgbClr val="000000"/>
                </a:solidFill>
              </a:rPr>
              <a:t>Position</a:t>
            </a:r>
            <a:r>
              <a:rPr sz="2000" spc="-25" dirty="0">
                <a:solidFill>
                  <a:srgbClr val="000000"/>
                </a:solidFill>
              </a:rPr>
              <a:t> </a:t>
            </a:r>
            <a:r>
              <a:rPr sz="2000" dirty="0">
                <a:solidFill>
                  <a:srgbClr val="000000"/>
                </a:solidFill>
              </a:rPr>
              <a:t>of</a:t>
            </a:r>
            <a:r>
              <a:rPr sz="2000" spc="-15" dirty="0">
                <a:solidFill>
                  <a:srgbClr val="000000"/>
                </a:solidFill>
              </a:rPr>
              <a:t> </a:t>
            </a:r>
            <a:r>
              <a:rPr sz="2000" spc="5" dirty="0">
                <a:solidFill>
                  <a:srgbClr val="000000"/>
                </a:solidFill>
              </a:rPr>
              <a:t>PGP</a:t>
            </a:r>
            <a:r>
              <a:rPr sz="2000" spc="-45" dirty="0">
                <a:solidFill>
                  <a:srgbClr val="000000"/>
                </a:solidFill>
              </a:rPr>
              <a:t> </a:t>
            </a:r>
            <a:r>
              <a:rPr sz="2000" spc="-10" dirty="0">
                <a:solidFill>
                  <a:srgbClr val="000000"/>
                </a:solidFill>
              </a:rPr>
              <a:t>in</a:t>
            </a:r>
            <a:r>
              <a:rPr sz="2000" dirty="0">
                <a:solidFill>
                  <a:srgbClr val="000000"/>
                </a:solidFill>
              </a:rPr>
              <a:t> the</a:t>
            </a:r>
            <a:r>
              <a:rPr sz="2000" spc="-10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TCP/IP</a:t>
            </a:r>
            <a:r>
              <a:rPr sz="2000" spc="-45" dirty="0">
                <a:solidFill>
                  <a:srgbClr val="000000"/>
                </a:solidFill>
              </a:rPr>
              <a:t> </a:t>
            </a:r>
            <a:r>
              <a:rPr sz="2000" spc="-10" dirty="0">
                <a:solidFill>
                  <a:srgbClr val="000000"/>
                </a:solidFill>
              </a:rPr>
              <a:t>protocol</a:t>
            </a:r>
            <a:r>
              <a:rPr sz="2000" spc="-35" dirty="0">
                <a:solidFill>
                  <a:srgbClr val="000000"/>
                </a:solidFill>
              </a:rPr>
              <a:t> </a:t>
            </a:r>
            <a:r>
              <a:rPr sz="2000" spc="-5" dirty="0">
                <a:solidFill>
                  <a:srgbClr val="000000"/>
                </a:solidFill>
              </a:rPr>
              <a:t>suite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09600" y="6667500"/>
            <a:ext cx="8763000" cy="76200"/>
          </a:xfrm>
          <a:custGeom>
            <a:avLst/>
            <a:gdLst/>
            <a:ahLst/>
            <a:cxnLst/>
            <a:rect l="l" t="t" r="r" b="b"/>
            <a:pathLst>
              <a:path w="8763000" h="76200">
                <a:moveTo>
                  <a:pt x="8763000" y="76200"/>
                </a:moveTo>
                <a:lnTo>
                  <a:pt x="0" y="76200"/>
                </a:lnTo>
                <a:lnTo>
                  <a:pt x="0" y="0"/>
                </a:lnTo>
                <a:lnTo>
                  <a:pt x="8763000" y="0"/>
                </a:lnTo>
                <a:lnTo>
                  <a:pt x="8763000" y="7620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658111" y="2714244"/>
            <a:ext cx="6571487" cy="2695955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122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16.2.1</a:t>
            </a:r>
            <a:r>
              <a:rPr sz="1800" i="1" spc="33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Scenarios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9022" y="1011488"/>
            <a:ext cx="1306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10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800" i="1" spc="-2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ex</a:t>
            </a: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17681" y="2232217"/>
            <a:ext cx="36112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8450" algn="l"/>
              </a:tabLst>
            </a:pP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spc="-3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16.2	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000" i="1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plaintext</a:t>
            </a:r>
            <a:r>
              <a:rPr sz="2000" i="1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spc="5" dirty="0">
                <a:latin typeface="Times New Roman" panose="02020603050405020304"/>
                <a:cs typeface="Times New Roman" panose="02020603050405020304"/>
              </a:rPr>
              <a:t>message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85900" y="3505200"/>
            <a:ext cx="6819900" cy="1307591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8935190" y="6921482"/>
            <a:ext cx="1536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</a:fld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8913" y="482561"/>
            <a:ext cx="1664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Times New Roman" panose="02020603050405020304"/>
                <a:cs typeface="Times New Roman" panose="02020603050405020304"/>
              </a:rPr>
              <a:t>16.2.1</a:t>
            </a:r>
            <a:r>
              <a:rPr sz="1800" i="1" spc="3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latin typeface="Times New Roman" panose="02020603050405020304"/>
                <a:cs typeface="Times New Roman" panose="02020603050405020304"/>
              </a:rPr>
              <a:t>Continued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9022" y="1011488"/>
            <a:ext cx="258254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i="1" spc="-5" dirty="0">
                <a:solidFill>
                  <a:srgbClr val="8C008C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800" i="1" spc="-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essage</a:t>
            </a:r>
            <a:r>
              <a:rPr sz="2800" i="1" spc="-9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i="1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Integrity</a:t>
            </a:r>
            <a:endParaRPr sz="2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93273" y="2308417"/>
            <a:ext cx="42348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8450" algn="l"/>
              </a:tabLst>
            </a:pP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Figure</a:t>
            </a:r>
            <a:r>
              <a:rPr sz="2400" spc="-35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800080"/>
                </a:solidFill>
                <a:latin typeface="Times New Roman" panose="02020603050405020304"/>
                <a:cs typeface="Times New Roman" panose="02020603050405020304"/>
              </a:rPr>
              <a:t>16.3	</a:t>
            </a:r>
            <a:r>
              <a:rPr sz="2000" i="1" spc="-5" dirty="0">
                <a:latin typeface="Times New Roman" panose="02020603050405020304"/>
                <a:cs typeface="Times New Roman" panose="02020603050405020304"/>
              </a:rPr>
              <a:t>An</a:t>
            </a:r>
            <a:r>
              <a:rPr sz="2000" i="1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authenticated</a:t>
            </a:r>
            <a:r>
              <a:rPr sz="2000" i="1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i="1" dirty="0">
                <a:latin typeface="Times New Roman" panose="02020603050405020304"/>
                <a:cs typeface="Times New Roman" panose="02020603050405020304"/>
              </a:rPr>
              <a:t>message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94231" y="3713988"/>
            <a:ext cx="7668767" cy="1543811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8882873" y="6921482"/>
            <a:ext cx="18097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dirty="0">
                <a:solidFill>
                  <a:srgbClr val="898989"/>
                </a:solidFill>
                <a:latin typeface="Calibri" panose="020F0502020204030204"/>
                <a:cs typeface="Calibri" panose="020F0502020204030204"/>
              </a:rPr>
              <a:t>10</a:t>
            </a:r>
            <a:endParaRPr sz="12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3449</Words>
  <Application>WPS Presentation</Application>
  <PresentationFormat>On-screen Show (4:3)</PresentationFormat>
  <Paragraphs>229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Arial</vt:lpstr>
      <vt:lpstr>SimSun</vt:lpstr>
      <vt:lpstr>Wingdings</vt:lpstr>
      <vt:lpstr>Times New Roman</vt:lpstr>
      <vt:lpstr>Calibri</vt:lpstr>
      <vt:lpstr>Cambria</vt:lpstr>
      <vt:lpstr>Microsoft YaHei</vt:lpstr>
      <vt:lpstr>Arial Unicode MS</vt:lpstr>
      <vt:lpstr>Calibri</vt:lpstr>
      <vt:lpstr>Office Theme</vt:lpstr>
      <vt:lpstr>PowerPoint 演示文稿</vt:lpstr>
      <vt:lpstr>Let us first discuss the electronic mail (e-mail) system in  general.</vt:lpstr>
      <vt:lpstr>Figure 16.1	E-mail architecture</vt:lpstr>
      <vt:lpstr>Cryptographic Algorithms</vt:lpstr>
      <vt:lpstr>Cryptographic Secrets</vt:lpstr>
      <vt:lpstr>Pretty Good Privacy (PGP) can be used to create a  secure e-mail message or to store a file securely for  future retrieval.</vt:lpstr>
      <vt:lpstr>Figure 32.19	Position of PGP in the TCP/IP protocol suite</vt:lpstr>
      <vt:lpstr>PowerPoint 演示文稿</vt:lpstr>
      <vt:lpstr>PowerPoint 演示文稿</vt:lpstr>
      <vt:lpstr>PowerPoint 演示文稿</vt:lpstr>
      <vt:lpstr>authenticated and encrypted</vt:lpstr>
      <vt:lpstr>PowerPoint 演示文稿</vt:lpstr>
      <vt:lpstr>Another	service	provided	by	PGP	is	code	conversion.  PGP uses Radix-64 conversion.</vt:lpstr>
      <vt:lpstr>PGP Algorithms</vt:lpstr>
      <vt:lpstr>PowerPoint 演示文稿</vt:lpstr>
      <vt:lpstr>PowerPoint 演示文稿</vt:lpstr>
      <vt:lpstr>PowerPoint 演示文稿</vt:lpstr>
      <vt:lpstr>Another security service designed for electronic mail is  Secure/Multipurpose Internet Mail Extension  (S/MIME). The protocol is an enhancement of the  Multipurpose Internet Mail Extension (MIME) protocol.</vt:lpstr>
      <vt:lpstr>Figure 16.23	MIME</vt:lpstr>
      <vt:lpstr>Figure 16.24	Teledesic</vt:lpstr>
      <vt:lpstr>This	header	defines	the	version	of	MIME	used.	The  current version is 1.1.</vt:lpstr>
      <vt:lpstr>PowerPoint 演示文稿</vt:lpstr>
      <vt:lpstr>PowerPoint 演示文稿</vt:lpstr>
      <vt:lpstr>Figure 16.25	Radix-64 conversion</vt:lpstr>
      <vt:lpstr>PowerPoint 演示文稿</vt:lpstr>
      <vt:lpstr>Figure 16.26	Quoted-printable</vt:lpstr>
      <vt:lpstr>S/MIME adds some new content types to include  security services to the MIME. All of these new types  include the parameter “application/pkcs7-mime,” in  which “pkcs” defines “Public Key Cryptography  Specification.”</vt:lpstr>
      <vt:lpstr>Figure 16.27	Signed-data content type</vt:lpstr>
      <vt:lpstr>Figure 16.28	Enveloped-data content type</vt:lpstr>
      <vt:lpstr>Figure 16.29	Digest-data content type</vt:lpstr>
      <vt:lpstr>Figure 16.30	Authenticated-data content type</vt:lpstr>
      <vt:lpstr>S/MIME defines several cryptographic algorithms. The  term “must” means an absolute requirement; the term  “should” means recommendation.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CNS UINT V [Compatibility Mode]</dc:title>
  <dc:creator>NHCE PR DEPT</dc:creator>
  <cp:lastModifiedBy>user</cp:lastModifiedBy>
  <cp:revision>6</cp:revision>
  <dcterms:created xsi:type="dcterms:W3CDTF">2021-09-08T04:25:00Z</dcterms:created>
  <dcterms:modified xsi:type="dcterms:W3CDTF">2022-09-13T20:28:29Z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2018-04-23T11:00:00Z</vt:filetime>
  </property>
  <property fmtid="{D5CDD505-2E9C-101B-9397-08002B2CF9AE}" pid="3" name="LastSaved">
    <vt:filetime>2021-09-08T11:00:00Z</vt:filetime>
  </property>
  <property fmtid="{D5CDD505-2E9C-101B-9397-08002B2CF9AE}" pid="4" name="ICV">
    <vt:lpwstr>1CCBA94B3BB0410AB320E6BB7A534C28</vt:lpwstr>
  </property>
  <property fmtid="{D5CDD505-2E9C-101B-9397-08002B2CF9AE}" pid="5" name="KSOProductBuildVer">
    <vt:lpwstr>1033-11.2.0.11306</vt:lpwstr>
  </property>
</Properties>
</file>